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6"/>
  </p:notesMasterIdLst>
  <p:handoutMasterIdLst>
    <p:handoutMasterId r:id="rId47"/>
  </p:handoutMasterIdLst>
  <p:sldIdLst>
    <p:sldId id="256" r:id="rId3"/>
    <p:sldId id="257" r:id="rId4"/>
    <p:sldId id="258" r:id="rId5"/>
    <p:sldId id="302" r:id="rId6"/>
    <p:sldId id="360" r:id="rId7"/>
    <p:sldId id="361" r:id="rId8"/>
    <p:sldId id="316" r:id="rId9"/>
    <p:sldId id="305" r:id="rId10"/>
    <p:sldId id="340" r:id="rId11"/>
    <p:sldId id="338" r:id="rId12"/>
    <p:sldId id="308" r:id="rId13"/>
    <p:sldId id="359" r:id="rId14"/>
    <p:sldId id="310" r:id="rId15"/>
    <p:sldId id="339" r:id="rId16"/>
    <p:sldId id="341" r:id="rId17"/>
    <p:sldId id="317" r:id="rId18"/>
    <p:sldId id="320" r:id="rId19"/>
    <p:sldId id="324" r:id="rId20"/>
    <p:sldId id="325" r:id="rId21"/>
    <p:sldId id="321" r:id="rId22"/>
    <p:sldId id="322" r:id="rId23"/>
    <p:sldId id="323" r:id="rId24"/>
    <p:sldId id="326" r:id="rId25"/>
    <p:sldId id="327" r:id="rId26"/>
    <p:sldId id="330" r:id="rId27"/>
    <p:sldId id="331" r:id="rId28"/>
    <p:sldId id="342" r:id="rId29"/>
    <p:sldId id="332" r:id="rId30"/>
    <p:sldId id="335" r:id="rId31"/>
    <p:sldId id="336" r:id="rId32"/>
    <p:sldId id="337" r:id="rId33"/>
    <p:sldId id="343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5" r:id="rId42"/>
    <p:sldId id="356" r:id="rId43"/>
    <p:sldId id="357" r:id="rId44"/>
    <p:sldId id="358" r:id="rId45"/>
  </p:sldIdLst>
  <p:sldSz cx="10693400" cy="7561263"/>
  <p:notesSz cx="6858000" cy="9144000"/>
  <p:defaultTextStyle>
    <a:defPPr>
      <a:defRPr lang="ru-RU"/>
    </a:defPPr>
    <a:lvl1pPr marL="0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4122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8244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2365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6486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0608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04730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8851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72973" algn="l" defTabSz="11682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463A6"/>
    <a:srgbClr val="6D8A1A"/>
    <a:srgbClr val="D8ED9D"/>
    <a:srgbClr val="B8DE4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3" autoAdjust="0"/>
    <p:restoredTop sz="70294" autoAdjust="0"/>
  </p:normalViewPr>
  <p:slideViewPr>
    <p:cSldViewPr>
      <p:cViewPr varScale="1">
        <p:scale>
          <a:sx n="63" d="100"/>
          <a:sy n="63" d="100"/>
        </p:scale>
        <p:origin x="-1266" y="-10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17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56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81919-CEFC-447B-81E2-4E07CB33A90D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028E4-68D2-42C3-99C5-5CEFB1606A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2763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387D3-54A2-4194-AF7F-F5CFA9D97768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D0D01-4512-447A-A4A1-80F655E770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592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4122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8244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2365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36486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20608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04730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88851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72973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Опечатка</a:t>
            </a:r>
            <a:r>
              <a:rPr lang="ru-RU" baseline="0" dirty="0" smtClean="0"/>
              <a:t> в первом слове</a:t>
            </a:r>
          </a:p>
          <a:p>
            <a:r>
              <a:rPr lang="ru-RU" baseline="0" dirty="0" smtClean="0"/>
              <a:t>Не очень хорошо, на мой взгляд, что разделяется одна фраза на два различных оформления (70й годовщины… оформлено по-другому, и отделяется)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6132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заголовке лучше не ставить двоеточия</a:t>
            </a:r>
          </a:p>
          <a:p>
            <a:endParaRPr lang="ru-RU" dirty="0" smtClean="0"/>
          </a:p>
          <a:p>
            <a:r>
              <a:rPr lang="ru-RU" dirty="0" smtClean="0"/>
              <a:t>Специалисты органов исполнительной власти субъектов Российской</a:t>
            </a:r>
            <a:r>
              <a:rPr lang="ru-RU" baseline="0" dirty="0" smtClean="0"/>
              <a:t> Федерации, осуществляющих переданные полномочия в сфере управления образованием – вот так правильно</a:t>
            </a:r>
          </a:p>
          <a:p>
            <a:endParaRPr lang="ru-RU" baseline="0" dirty="0" smtClean="0"/>
          </a:p>
          <a:p>
            <a:r>
              <a:rPr lang="ru-RU" baseline="0" dirty="0" smtClean="0"/>
              <a:t>Убрать точки с запятой в блоках</a:t>
            </a:r>
          </a:p>
          <a:p>
            <a:endParaRPr lang="ru-RU" baseline="0" dirty="0" smtClean="0"/>
          </a:p>
          <a:p>
            <a:r>
              <a:rPr lang="ru-RU" baseline="0" dirty="0" smtClean="0"/>
              <a:t>Работники профессиональных образовательных организаций и образовательных организаций высшего образования – вот так правильно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5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Лучше просто заголовок «Распределение участников мониторинга по категориям»</a:t>
            </a:r>
          </a:p>
          <a:p>
            <a:endParaRPr lang="ru-RU" dirty="0" smtClean="0"/>
          </a:p>
          <a:p>
            <a:r>
              <a:rPr lang="ru-RU" dirty="0" smtClean="0"/>
              <a:t>А далее всего – </a:t>
            </a:r>
          </a:p>
          <a:p>
            <a:r>
              <a:rPr lang="ru-RU" dirty="0" smtClean="0"/>
              <a:t>Сколько</a:t>
            </a:r>
            <a:r>
              <a:rPr lang="ru-RU" baseline="0" dirty="0" smtClean="0"/>
              <a:t> субъектов – </a:t>
            </a:r>
          </a:p>
          <a:p>
            <a:r>
              <a:rPr lang="ru-RU" baseline="0" dirty="0" smtClean="0"/>
              <a:t>И график, на нем все понятно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374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Двоеточие убрать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5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Тут</a:t>
            </a:r>
            <a:r>
              <a:rPr lang="ru-RU" baseline="0" dirty="0" smtClean="0"/>
              <a:t> тоже нужно упростить, очень сложно понять график. Может быть, среднюю оценку посчитать просто и выдать? И написать не формулировки вопросов рядом, а в формате показателей – «Оценка качества работы воспитателей…» - столько-то баллов. Оформить красиво. Если подробно считаем нужным показать, сколько человек какую оценку дали, то думаю, лучше отдельный график представить, для тех, кто хочет </a:t>
            </a:r>
            <a:r>
              <a:rPr lang="ru-RU" baseline="0" dirty="0" err="1" smtClean="0"/>
              <a:t>поразбираться</a:t>
            </a:r>
            <a:r>
              <a:rPr lang="ru-RU" baseline="0" dirty="0" smtClean="0"/>
              <a:t> в этих данных. А саму оценку показать наглядно, как </a:t>
            </a:r>
            <a:r>
              <a:rPr lang="ru-RU" baseline="0" smtClean="0"/>
              <a:t>я написала выше.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0836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20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1681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D0D01-4512-447A-A4A1-80F655E770B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96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  <a:pattFill prst="openDmn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lang="ru-RU" sz="3200" b="0" cap="none" spc="0">
                <a:ln/>
                <a:solidFill>
                  <a:schemeClr val="bg1">
                    <a:lumMod val="50000"/>
                  </a:schemeClr>
                </a:solidFill>
                <a:effectLst/>
                <a:latin typeface="Segoe UI Semibold" panose="020B0702040204020203" pitchFamily="34" charset="0"/>
              </a:defRPr>
            </a:lvl1pPr>
          </a:lstStyle>
          <a:p>
            <a:pPr lvl="0" defTabSz="1042988" eaLnBrk="0" fontAlgn="base" hangingPunct="0">
              <a:spcAft>
                <a:spcPct val="0"/>
              </a:spcAft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4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2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6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0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04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8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7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vert="horz" lIns="104306" tIns="52153" rIns="104306" bIns="52153" rtlCol="0" anchor="ctr"/>
          <a:lstStyle>
            <a:lvl1pPr>
              <a:defRPr lang="ru-RU" sz="1400" smtClean="0"/>
            </a:lvl1pPr>
          </a:lstStyle>
          <a:p>
            <a:pPr defTabSz="1043056"/>
            <a:fld id="{E4CFC8A5-6E09-49C3-9026-4F8C5F4424EB}" type="datetime1">
              <a:rPr lang="ru-RU" smtClean="0"/>
              <a:pPr defTabSz="1043056"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vert="horz" lIns="104306" tIns="52153" rIns="104306" bIns="52153" rtlCol="0" anchor="ctr"/>
          <a:lstStyle>
            <a:lvl1pPr>
              <a:defRPr lang="ru-RU" sz="1400"/>
            </a:lvl1pPr>
          </a:lstStyle>
          <a:p>
            <a:pPr defTabSz="1043056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99228" y="7008172"/>
            <a:ext cx="478903" cy="402567"/>
          </a:xfrm>
          <a:solidFill>
            <a:schemeClr val="bg1">
              <a:lumMod val="95000"/>
            </a:schemeClr>
          </a:solidFill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>
              <a:defRPr lang="ru-RU" sz="1600" smtClean="0">
                <a:solidFill>
                  <a:schemeClr val="accent2">
                    <a:lumMod val="75000"/>
                  </a:schemeClr>
                </a:solidFill>
                <a:cs typeface="Arial" charset="0"/>
              </a:defRPr>
            </a:lvl1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48981E2D-1E9D-4413-80E6-CBAB1614DC9C}" type="slidenum">
              <a:rPr lang="ru-RU" smtClean="0"/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8B1D-6C19-4CD7-AFE0-6467993E1D88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7886-6614-4E16-BEA6-E0C911F3532A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61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01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4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171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284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10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948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050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>
              <a:defRPr lang="ru-RU" sz="3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 defTabSz="1042988" eaLnBrk="0" fontAlgn="base" hangingPunct="0">
              <a:spcAft>
                <a:spcPct val="0"/>
              </a:spcAft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lang="ru-RU" sz="2000" smtClean="0">
                <a:latin typeface="Georgia" panose="02040502050405020303" pitchFamily="18" charset="0"/>
              </a:defRPr>
            </a:lvl1pPr>
            <a:lvl2pPr>
              <a:defRPr lang="ru-RU" sz="1800" smtClean="0">
                <a:latin typeface="Georgia" panose="02040502050405020303" pitchFamily="18" charset="0"/>
              </a:defRPr>
            </a:lvl2pPr>
            <a:lvl3pPr>
              <a:defRPr lang="ru-RU" sz="1400" smtClean="0">
                <a:latin typeface="Georgia" panose="02040502050405020303" pitchFamily="18" charset="0"/>
              </a:defRPr>
            </a:lvl3pPr>
            <a:lvl4pPr>
              <a:defRPr lang="ru-RU" sz="1200" smtClean="0">
                <a:latin typeface="Georgia" panose="02040502050405020303" pitchFamily="18" charset="0"/>
              </a:defRPr>
            </a:lvl4pPr>
            <a:lvl5pPr>
              <a:defRPr lang="ru-RU" sz="1200">
                <a:latin typeface="Georgia" panose="02040502050405020303" pitchFamily="18" charset="0"/>
              </a:defRPr>
            </a:lvl5pPr>
          </a:lstStyle>
          <a:p>
            <a:pPr marL="0" lvl="0" indent="0" defTabSz="1042988"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ru-RU" smtClean="0"/>
              <a:t>Образец текста</a:t>
            </a:r>
          </a:p>
          <a:p>
            <a:pPr marL="520700" lvl="1" indent="0" defTabSz="1042988"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ru-RU" smtClean="0"/>
              <a:t>Второй уровень</a:t>
            </a:r>
          </a:p>
          <a:p>
            <a:pPr marL="1042988" lvl="2" indent="0" defTabSz="1042988"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ru-RU" smtClean="0"/>
              <a:t>Третий уровень</a:t>
            </a:r>
          </a:p>
          <a:p>
            <a:pPr marL="1563688" lvl="3" indent="0" defTabSz="1042988"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ru-RU" smtClean="0"/>
              <a:t>Четвертый уровень</a:t>
            </a:r>
          </a:p>
          <a:p>
            <a:pPr marL="2085975" lvl="4" indent="0" defTabSz="1042988"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E18-6E01-4209-AC55-464C85BAAD79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3799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7124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936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841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82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23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3364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9206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5047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40888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6729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49C-862C-4EA2-B93A-0146482FBED2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F724-E1C8-408C-90DD-2F8CD87EBAB6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4"/>
            <a:ext cx="4724775" cy="705368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84122" indent="0">
              <a:buNone/>
              <a:defRPr sz="2500" b="1"/>
            </a:lvl2pPr>
            <a:lvl3pPr marL="1168244" indent="0">
              <a:buNone/>
              <a:defRPr sz="2300" b="1"/>
            </a:lvl3pPr>
            <a:lvl4pPr marL="1752365" indent="0">
              <a:buNone/>
              <a:defRPr sz="2100" b="1"/>
            </a:lvl4pPr>
            <a:lvl5pPr marL="2336486" indent="0">
              <a:buNone/>
              <a:defRPr sz="2100" b="1"/>
            </a:lvl5pPr>
            <a:lvl6pPr marL="2920608" indent="0">
              <a:buNone/>
              <a:defRPr sz="2100" b="1"/>
            </a:lvl6pPr>
            <a:lvl7pPr marL="3504730" indent="0">
              <a:buNone/>
              <a:defRPr sz="2100" b="1"/>
            </a:lvl7pPr>
            <a:lvl8pPr marL="4088851" indent="0">
              <a:buNone/>
              <a:defRPr sz="2100" b="1"/>
            </a:lvl8pPr>
            <a:lvl9pPr marL="467297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0" y="1692534"/>
            <a:ext cx="4726632" cy="705368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84122" indent="0">
              <a:buNone/>
              <a:defRPr sz="2500" b="1"/>
            </a:lvl2pPr>
            <a:lvl3pPr marL="1168244" indent="0">
              <a:buNone/>
              <a:defRPr sz="2300" b="1"/>
            </a:lvl3pPr>
            <a:lvl4pPr marL="1752365" indent="0">
              <a:buNone/>
              <a:defRPr sz="2100" b="1"/>
            </a:lvl4pPr>
            <a:lvl5pPr marL="2336486" indent="0">
              <a:buNone/>
              <a:defRPr sz="2100" b="1"/>
            </a:lvl5pPr>
            <a:lvl6pPr marL="2920608" indent="0">
              <a:buNone/>
              <a:defRPr sz="2100" b="1"/>
            </a:lvl6pPr>
            <a:lvl7pPr marL="3504730" indent="0">
              <a:buNone/>
              <a:defRPr sz="2100" b="1"/>
            </a:lvl7pPr>
            <a:lvl8pPr marL="4088851" indent="0">
              <a:buNone/>
              <a:defRPr sz="2100" b="1"/>
            </a:lvl8pPr>
            <a:lvl9pPr marL="467297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0" y="2397901"/>
            <a:ext cx="4726632" cy="435647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30B5-0585-4DF4-92B9-05B91BDF5020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0908-9EC6-4D24-8C25-DA4190A859D3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AAF82-8AFB-4174-B40A-3E39BEC2DD89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3" y="301053"/>
            <a:ext cx="5977907" cy="6453328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7"/>
            <a:ext cx="3518055" cy="5172114"/>
          </a:xfrm>
        </p:spPr>
        <p:txBody>
          <a:bodyPr/>
          <a:lstStyle>
            <a:lvl1pPr marL="0" indent="0">
              <a:buNone/>
              <a:defRPr sz="1700"/>
            </a:lvl1pPr>
            <a:lvl2pPr marL="584122" indent="0">
              <a:buNone/>
              <a:defRPr sz="1500"/>
            </a:lvl2pPr>
            <a:lvl3pPr marL="1168244" indent="0">
              <a:buNone/>
              <a:defRPr sz="1300"/>
            </a:lvl3pPr>
            <a:lvl4pPr marL="1752365" indent="0">
              <a:buNone/>
              <a:defRPr sz="1200"/>
            </a:lvl4pPr>
            <a:lvl5pPr marL="2336486" indent="0">
              <a:buNone/>
              <a:defRPr sz="1200"/>
            </a:lvl5pPr>
            <a:lvl6pPr marL="2920608" indent="0">
              <a:buNone/>
              <a:defRPr sz="1200"/>
            </a:lvl6pPr>
            <a:lvl7pPr marL="3504730" indent="0">
              <a:buNone/>
              <a:defRPr sz="1200"/>
            </a:lvl7pPr>
            <a:lvl8pPr marL="4088851" indent="0">
              <a:buNone/>
              <a:defRPr sz="1200"/>
            </a:lvl8pPr>
            <a:lvl9pPr marL="467297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6265-265D-412A-9DCF-690D7CB336D0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5"/>
            <a:ext cx="6416040" cy="62485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4100"/>
            </a:lvl1pPr>
            <a:lvl2pPr marL="584122" indent="0">
              <a:buNone/>
              <a:defRPr sz="3600"/>
            </a:lvl2pPr>
            <a:lvl3pPr marL="1168244" indent="0">
              <a:buNone/>
              <a:defRPr sz="3000"/>
            </a:lvl3pPr>
            <a:lvl4pPr marL="1752365" indent="0">
              <a:buNone/>
              <a:defRPr sz="2500"/>
            </a:lvl4pPr>
            <a:lvl5pPr marL="2336486" indent="0">
              <a:buNone/>
              <a:defRPr sz="2500"/>
            </a:lvl5pPr>
            <a:lvl6pPr marL="2920608" indent="0">
              <a:buNone/>
              <a:defRPr sz="2500"/>
            </a:lvl6pPr>
            <a:lvl7pPr marL="3504730" indent="0">
              <a:buNone/>
              <a:defRPr sz="2500"/>
            </a:lvl7pPr>
            <a:lvl8pPr marL="4088851" indent="0">
              <a:buNone/>
              <a:defRPr sz="2500"/>
            </a:lvl8pPr>
            <a:lvl9pPr marL="4672973" indent="0">
              <a:buNone/>
              <a:defRPr sz="2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9"/>
          </a:xfrm>
        </p:spPr>
        <p:txBody>
          <a:bodyPr/>
          <a:lstStyle>
            <a:lvl1pPr marL="0" indent="0">
              <a:buNone/>
              <a:defRPr sz="1700"/>
            </a:lvl1pPr>
            <a:lvl2pPr marL="584122" indent="0">
              <a:buNone/>
              <a:defRPr sz="1500"/>
            </a:lvl2pPr>
            <a:lvl3pPr marL="1168244" indent="0">
              <a:buNone/>
              <a:defRPr sz="1300"/>
            </a:lvl3pPr>
            <a:lvl4pPr marL="1752365" indent="0">
              <a:buNone/>
              <a:defRPr sz="1200"/>
            </a:lvl4pPr>
            <a:lvl5pPr marL="2336486" indent="0">
              <a:buNone/>
              <a:defRPr sz="1200"/>
            </a:lvl5pPr>
            <a:lvl6pPr marL="2920608" indent="0">
              <a:buNone/>
              <a:defRPr sz="1200"/>
            </a:lvl6pPr>
            <a:lvl7pPr marL="3504730" indent="0">
              <a:buNone/>
              <a:defRPr sz="1200"/>
            </a:lvl7pPr>
            <a:lvl8pPr marL="4088851" indent="0">
              <a:buNone/>
              <a:defRPr sz="1200"/>
            </a:lvl8pPr>
            <a:lvl9pPr marL="467297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980A-B664-48F6-B097-3CECC67E0F63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16825" tIns="58412" rIns="116825" bIns="5841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116825" tIns="58412" rIns="116825" bIns="584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116825" tIns="58412" rIns="116825" bIns="5841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C3E0A-AAB0-442D-998D-DB016AB1F612}" type="datetime1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116825" tIns="58412" rIns="116825" bIns="5841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95710" y="7008172"/>
            <a:ext cx="563558" cy="402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104306" tIns="52153" rIns="104306" bIns="52153" numCol="1" rtlCol="0" anchor="ctr" anchorCtr="0" compatLnSpc="1">
            <a:prstTxWarp prst="textNoShape">
              <a:avLst/>
            </a:prstTxWarp>
          </a:bodyPr>
          <a:lstStyle>
            <a:lvl1pPr>
              <a:defRPr lang="ru-RU" sz="1600" smtClean="0">
                <a:solidFill>
                  <a:schemeClr val="accent2">
                    <a:lumMod val="75000"/>
                  </a:schemeClr>
                </a:solidFill>
                <a:cs typeface="Arial" charset="0"/>
              </a:defRPr>
            </a:lvl1pPr>
          </a:lstStyle>
          <a:p>
            <a:pPr algn="r" defTabSz="1042988" fontAlgn="base">
              <a:spcBef>
                <a:spcPct val="0"/>
              </a:spcBef>
              <a:spcAft>
                <a:spcPct val="0"/>
              </a:spcAft>
            </a:pPr>
            <a:fld id="{48981E2D-1E9D-4413-80E6-CBAB1614DC9C}" type="slidenum">
              <a:rPr lang="ru-RU" smtClean="0"/>
              <a:pPr algn="r" defTabSz="10429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168244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8092" indent="-438092" algn="l" defTabSz="1168244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9197" indent="-365076" algn="l" defTabSz="11682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0304" indent="-292060" algn="l" defTabSz="116824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44426" indent="-292060" algn="l" defTabSz="1168244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28547" indent="-292060" algn="l" defTabSz="1168244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2669" indent="-292060" algn="l" defTabSz="11682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96791" indent="-292060" algn="l" defTabSz="11682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0913" indent="-292060" algn="l" defTabSz="11682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65033" indent="-292060" algn="l" defTabSz="11682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4122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244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365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6486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0608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4730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851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2973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08386-2193-4A26-899F-8B179382CBAC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9E98D-C975-4EDA-B5FE-AE01068CA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490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13.pn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image" Target="../media/image5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58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4.png"/><Relationship Id="rId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71.png"/><Relationship Id="rId5" Type="http://schemas.openxmlformats.org/officeDocument/2006/relationships/image" Target="../media/image14.png"/><Relationship Id="rId10" Type="http://schemas.openxmlformats.org/officeDocument/2006/relationships/image" Target="../media/image70.png"/><Relationship Id="rId4" Type="http://schemas.openxmlformats.org/officeDocument/2006/relationships/image" Target="../media/image13.png"/><Relationship Id="rId9" Type="http://schemas.openxmlformats.org/officeDocument/2006/relationships/image" Target="../media/image69.png"/><Relationship Id="rId1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5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13.pn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9.png"/><Relationship Id="rId5" Type="http://schemas.openxmlformats.org/officeDocument/2006/relationships/image" Target="../media/image13.png"/><Relationship Id="rId10" Type="http://schemas.openxmlformats.org/officeDocument/2006/relationships/image" Target="../media/image78.png"/><Relationship Id="rId4" Type="http://schemas.openxmlformats.org/officeDocument/2006/relationships/image" Target="../media/image18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88451"/>
            <a:ext cx="1069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 ЭФФЕКТИВНОСТИ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системы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мероприятий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патриотической направленности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для детей и молодежи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в субъектах Российской Федерации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в рамках подготовки к празднованию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70-й годовщины Победы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в Великой Отечественной войне 1941-1945 годов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ate\Desktop\ПВ-23\12.01Схемы\вопрос 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998" y="1924690"/>
            <a:ext cx="3899072" cy="399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0936" y="116426"/>
            <a:ext cx="9220220" cy="999909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Проблемы в сфере патриотического воспитания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385686" y="1476375"/>
            <a:ext cx="4073582" cy="3816424"/>
            <a:chOff x="5305566" y="1476375"/>
            <a:chExt cx="4073582" cy="3816424"/>
          </a:xfrm>
        </p:grpSpPr>
        <p:pic>
          <p:nvPicPr>
            <p:cNvPr id="12" name="Picture 3" descr="C:\Users\Kate\Desktop\ПВ-23\12.01Схемы\куб 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37" y="4435980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:\Users\Kate\Desktop\ПВ-23\12.01Схемы\куб 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566" y="2310854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C:\Users\Kate\Desktop\ПВ-23\12.01Схемы\куб 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37" y="3077120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C:\Users\Kate\Desktop\ПВ-23\12.01Схемы\куб 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577" y="3710364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Users\Kate\Desktop\ПВ-23\12.01Схемы\куб 5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001" y="1631922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C:\Users\Kate\Desktop\ПВ-23\12.01Схемы\куб 6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37" y="5015800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778748" y="1476375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отсутствие должного внимания органов власти к вопросам организации патриотического воспитания обучающихся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78748" y="2124447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недостаточное </a:t>
              </a:r>
              <a:r>
                <a:rPr lang="ru-RU" sz="1200" dirty="0"/>
                <a:t>овладение педагогом теоретической и практической готовностью к осуществлению патриотического воспитания обучающихся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8748" y="2844527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недостаточный уровень </a:t>
              </a:r>
              <a:r>
                <a:rPr lang="ru-RU" sz="1200" dirty="0"/>
                <a:t>учебно-материальной базы общеобразовательных организаций для изучения курса ОБЖ и допризывной подготовки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78748" y="3564607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недостаточное количество мероприятий военно-спортивной направленности, необходимых для физического развития обучающихся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78748" y="4356695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отсутствие элементов патриотического воспитания в семье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78748" y="5015800"/>
              <a:ext cx="3600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другое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801809" y="1240473"/>
            <a:ext cx="588106" cy="567271"/>
            <a:chOff x="4626620" y="1119550"/>
            <a:chExt cx="588106" cy="567271"/>
          </a:xfrm>
        </p:grpSpPr>
        <p:sp>
          <p:nvSpPr>
            <p:cNvPr id="26" name="Овал 25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26620" y="1211797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7 %</a:t>
              </a:r>
              <a:endParaRPr lang="ru-RU" sz="1600" b="1" dirty="0"/>
            </a:p>
          </p:txBody>
        </p:sp>
      </p:grpSp>
      <p:sp>
        <p:nvSpPr>
          <p:cNvPr id="28" name="Овал 27"/>
          <p:cNvSpPr/>
          <p:nvPr/>
        </p:nvSpPr>
        <p:spPr>
          <a:xfrm>
            <a:off x="5351897" y="2258753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343104" y="2351000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11 %</a:t>
            </a:r>
            <a:endParaRPr lang="ru-RU" sz="1600" b="1" dirty="0"/>
          </a:p>
        </p:txBody>
      </p:sp>
      <p:sp>
        <p:nvSpPr>
          <p:cNvPr id="30" name="Овал 29"/>
          <p:cNvSpPr/>
          <p:nvPr/>
        </p:nvSpPr>
        <p:spPr>
          <a:xfrm>
            <a:off x="5343451" y="5076775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334658" y="5169022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34 %</a:t>
            </a:r>
            <a:endParaRPr lang="ru-RU" sz="1600" b="1" dirty="0"/>
          </a:p>
        </p:txBody>
      </p:sp>
      <p:sp>
        <p:nvSpPr>
          <p:cNvPr id="32" name="Овал 31"/>
          <p:cNvSpPr/>
          <p:nvPr/>
        </p:nvSpPr>
        <p:spPr>
          <a:xfrm>
            <a:off x="346813" y="5033622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38020" y="512586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8 %</a:t>
            </a:r>
            <a:endParaRPr lang="ru-RU" sz="1600" b="1" dirty="0"/>
          </a:p>
        </p:txBody>
      </p:sp>
      <p:sp>
        <p:nvSpPr>
          <p:cNvPr id="34" name="Овал 33"/>
          <p:cNvSpPr/>
          <p:nvPr/>
        </p:nvSpPr>
        <p:spPr>
          <a:xfrm>
            <a:off x="382089" y="1830400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73296" y="1922647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38 %</a:t>
            </a:r>
            <a:endParaRPr lang="ru-RU" sz="1600" b="1" dirty="0"/>
          </a:p>
        </p:txBody>
      </p:sp>
      <p:sp>
        <p:nvSpPr>
          <p:cNvPr id="36" name="Овал 35"/>
          <p:cNvSpPr/>
          <p:nvPr/>
        </p:nvSpPr>
        <p:spPr>
          <a:xfrm>
            <a:off x="2895179" y="1049084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886386" y="1141331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2 %</a:t>
            </a:r>
            <a:endParaRPr lang="ru-RU" sz="1600" b="1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1682738" y="2533402"/>
            <a:ext cx="288032" cy="504056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11390" y="2533402"/>
            <a:ext cx="1371348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242578" y="2499296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2214039" y="1750518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390442" y="1760461"/>
            <a:ext cx="0" cy="53573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086560" y="2024307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3834532" y="2024307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/>
          <p:cNvSpPr/>
          <p:nvPr/>
        </p:nvSpPr>
        <p:spPr>
          <a:xfrm>
            <a:off x="2178292" y="1686538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481628" y="1976757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904939" y="300666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11390" y="5749305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1978857" y="5413916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4642847" y="3013001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6047979" y="2965450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65985" y="5701754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4584588" y="5763604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348301" y="5136020"/>
            <a:ext cx="236287" cy="65067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5975971" y="5691596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C:\Users\Kate\Desktop\ПВ-23\12.01Схемы\иконки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301" y="1170481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ate\Desktop\ПВ-23\12.01Схемы\иконки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1609" y="916603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ate\Desktop\ПВ-23\12.01Схемы\иконки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009" y="4878957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Kate\Desktop\ПВ-23\12.01Схемы\иконки\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878" y="2181420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Kate\Desktop\ПВ-23\12.01Схемы\иконки\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009" y="1730956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Kate\Desktop\ПВ-23\12.01Схемы\иконки\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717" y="4999442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655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11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894586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Формы работы с обучающимися по направлению патриотического воспитания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87060" y="1559415"/>
            <a:ext cx="2102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уроки мужества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72688" y="2207488"/>
            <a:ext cx="2102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спортивные </a:t>
            </a:r>
            <a:r>
              <a:rPr lang="ru-RU" sz="1200" dirty="0"/>
              <a:t>мероприятия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7060" y="2651150"/>
            <a:ext cx="20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встречи с </a:t>
            </a:r>
            <a:r>
              <a:rPr lang="ru-RU" sz="1100" dirty="0" smtClean="0"/>
              <a:t>ветеранами,</a:t>
            </a:r>
            <a:r>
              <a:rPr lang="en-US" sz="1100" dirty="0" smtClean="0"/>
              <a:t> </a:t>
            </a:r>
            <a:r>
              <a:rPr lang="ru-RU" sz="1100" dirty="0" smtClean="0"/>
              <a:t>представителями </a:t>
            </a:r>
            <a:r>
              <a:rPr lang="ru-RU" sz="1100" dirty="0"/>
              <a:t>детских и юношеских </a:t>
            </a:r>
            <a:r>
              <a:rPr lang="ru-RU" sz="1100" dirty="0" smtClean="0"/>
              <a:t>патриотических</a:t>
            </a:r>
            <a:r>
              <a:rPr lang="en-US" sz="1100" dirty="0" smtClean="0"/>
              <a:t> </a:t>
            </a:r>
            <a:r>
              <a:rPr lang="ru-RU" sz="1100" dirty="0" smtClean="0"/>
              <a:t>организаций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8587060" y="4151704"/>
            <a:ext cx="2195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конкурсы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587060" y="4801433"/>
            <a:ext cx="2084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2724" y="128183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94200" y="139903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21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30876" y="294615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84552" y="606615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20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06740" y="562168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21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50156" y="357213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11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87060" y="3500149"/>
            <a:ext cx="2223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в поисковой работе</a:t>
            </a:r>
          </a:p>
        </p:txBody>
      </p:sp>
    </p:spTree>
    <p:extLst>
      <p:ext uri="{BB962C8B-B14F-4D97-AF65-F5344CB8AC3E}">
        <p14:creationId xmlns:p14="http://schemas.microsoft.com/office/powerpoint/2010/main" xmlns="" val="6155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9895710" y="7008172"/>
            <a:ext cx="563558" cy="402567"/>
          </a:xfrm>
          <a:prstGeom prst="rect">
            <a:avLst/>
          </a:prstGeom>
          <a:noFill/>
        </p:spPr>
        <p:txBody>
          <a:bodyPr vert="horz" wrap="square" lIns="104306" tIns="52153" rIns="104306" bIns="5215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168244" rtl="0" eaLnBrk="1" latinLnBrk="0" hangingPunct="1">
              <a:defRPr lang="ru-RU" sz="1600" kern="1200">
                <a:solidFill>
                  <a:schemeClr val="accent6"/>
                </a:solidFill>
                <a:latin typeface="+mn-lt"/>
                <a:ea typeface="+mn-ea"/>
                <a:cs typeface="Arial" charset="0"/>
              </a:defRPr>
            </a:lvl1pPr>
            <a:lvl2pPr marL="584122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8244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2365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6486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0608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4730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8851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72973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894586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Формы работы с родителями обучающихся по направлению патриотического воспитания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7060" y="1476375"/>
            <a:ext cx="2102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проведение тематических родительских собраний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7060" y="2124447"/>
            <a:ext cx="2102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мероприятия </a:t>
            </a:r>
            <a:r>
              <a:rPr lang="ru-RU" sz="1100" dirty="0"/>
              <a:t>с участием родителей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7060" y="2730708"/>
            <a:ext cx="20275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проведение совместных уроков мужества с участием родителей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7060" y="3996655"/>
            <a:ext cx="21953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привлечение родителей к организации и проведению конкурсов детского творчества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7060" y="4801433"/>
            <a:ext cx="2084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другое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724" y="128183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4200" y="139903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19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42844" y="240460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84552" y="606615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18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50156" y="357213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20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87060" y="3276575"/>
            <a:ext cx="2084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совместное участие с родителями в проведении празднования памятных дат из истории Отечества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868" y="421267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20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54603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30936" y="151381"/>
            <a:ext cx="9220220" cy="999909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30936" y="151381"/>
            <a:ext cx="181618" cy="999909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9182618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Способы использования современных мультимедийных и </a:t>
            </a: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информационных </a:t>
            </a:r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средств в работе по патриотическому воспитанию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2724" y="128183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8156" y="185064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17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14852" y="333087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39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84552" y="606615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28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50156" y="270051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6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0156" y="444075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8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390244" y="122086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901736" y="1188343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разработка и использование презентаций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78960" y="1836415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разработка и использование видеофильмов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01736" y="2412479"/>
            <a:ext cx="2664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использование телекоммуникационных средств связи для проведения видео-конференций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64400" y="3132559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ведение страницы (группы) в социальных сетях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64400" y="3564607"/>
            <a:ext cx="2806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формирование собственного фонда записей на электронных носителях (литературные и музыкальные произведения, образовательные программы)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64400" y="5220791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другое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64400" y="4500711"/>
            <a:ext cx="2594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не </a:t>
            </a:r>
            <a:r>
              <a:rPr lang="ru-RU" sz="1100" dirty="0" smtClean="0"/>
              <a:t>используются </a:t>
            </a:r>
            <a:r>
              <a:rPr lang="ru-RU" sz="1100" dirty="0"/>
              <a:t>мультимедийные и информационные средства в работе</a:t>
            </a:r>
          </a:p>
        </p:txBody>
      </p:sp>
    </p:spTree>
    <p:extLst>
      <p:ext uri="{BB962C8B-B14F-4D97-AF65-F5344CB8AC3E}">
        <p14:creationId xmlns:p14="http://schemas.microsoft.com/office/powerpoint/2010/main" xmlns="" val="2355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te\Desktop\ПВ-23\12.01Схемы\вопрос 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260" y="1980431"/>
            <a:ext cx="4145387" cy="43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231900" y="116425"/>
            <a:ext cx="9220220" cy="999909"/>
            <a:chOff x="230936" y="260442"/>
            <a:chExt cx="9220220" cy="639869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Приоритетные направления патриотического воспитания</a:t>
            </a:r>
          </a:p>
        </p:txBody>
      </p:sp>
      <p:pic>
        <p:nvPicPr>
          <p:cNvPr id="11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381578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16683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67468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697" y="323418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1121" y="16319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58868" y="154838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сохранение памяти о Великой Отечественной войне 1941-1945 годов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216683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изучение народной культуры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868" y="255649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борьба с современными проявлениями нацизма и ксенофобии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868" y="32341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популяризация спорта и здорового образа жизни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868" y="3808507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sp>
        <p:nvSpPr>
          <p:cNvPr id="23" name="Овал 22"/>
          <p:cNvSpPr/>
          <p:nvPr/>
        </p:nvSpPr>
        <p:spPr>
          <a:xfrm>
            <a:off x="818989" y="5278500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10196" y="5370747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21 %</a:t>
            </a:r>
            <a:endParaRPr lang="ru-RU" sz="1600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46721" y="5965329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177773" y="5370747"/>
            <a:ext cx="360615" cy="594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701316" y="5917778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6941" y="3069344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78148" y="3161591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25 %</a:t>
            </a:r>
            <a:endParaRPr lang="ru-RU" sz="1600" b="1" dirty="0"/>
          </a:p>
        </p:txBody>
      </p:sp>
      <p:cxnSp>
        <p:nvCxnSpPr>
          <p:cNvPr id="31" name="Прямая соединительная линия 30"/>
          <p:cNvCxnSpPr>
            <a:stCxn id="33" idx="2"/>
          </p:cNvCxnSpPr>
          <p:nvPr/>
        </p:nvCxnSpPr>
        <p:spPr>
          <a:xfrm>
            <a:off x="306140" y="3741619"/>
            <a:ext cx="1152128" cy="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1470310" y="3367667"/>
            <a:ext cx="347998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306140" y="3694068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919515" y="5013560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5910722" y="5105807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24 %</a:t>
            </a:r>
            <a:endParaRPr lang="ru-RU" sz="1600" b="1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5120963" y="5718059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707074" y="5344106"/>
            <a:ext cx="413889" cy="38029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6264003" y="5676849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5334658" y="1645555"/>
            <a:ext cx="588106" cy="567271"/>
            <a:chOff x="4626620" y="1119550"/>
            <a:chExt cx="588106" cy="567271"/>
          </a:xfrm>
        </p:grpSpPr>
        <p:sp>
          <p:nvSpPr>
            <p:cNvPr id="42" name="Овал 41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26620" y="1211797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29 %</a:t>
              </a:r>
              <a:endParaRPr lang="ru-RU" sz="1600" b="1" dirty="0"/>
            </a:p>
          </p:txBody>
        </p:sp>
      </p:grpSp>
      <p:cxnSp>
        <p:nvCxnSpPr>
          <p:cNvPr id="44" name="Прямая соединительная линия 43"/>
          <p:cNvCxnSpPr/>
          <p:nvPr/>
        </p:nvCxnSpPr>
        <p:spPr>
          <a:xfrm>
            <a:off x="4707074" y="2316362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4338588" y="2316364"/>
            <a:ext cx="368486" cy="494056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5850114" y="2264789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827101" y="1337116"/>
            <a:ext cx="567271" cy="56727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1818308" y="1429363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1 %</a:t>
            </a:r>
            <a:endParaRPr lang="ru-RU" sz="1600" b="1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1763857" y="203855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2952302" y="2038552"/>
            <a:ext cx="594198" cy="32133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1728110" y="1974570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C:\Users\Kate\Desktop\ПВ-23\12.01Схемы\иконки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065" y="5137652"/>
            <a:ext cx="408965" cy="7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ate\Desktop\ПВ-23\12.01Схемы\иконки\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591" y="1208577"/>
            <a:ext cx="408965" cy="7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Kate\Desktop\ПВ-23\12.01Схемы\иконки\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554" y="4937934"/>
            <a:ext cx="408965" cy="7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Kate\Desktop\ПВ-23\12.01Схемы\иконки\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331" y="1535888"/>
            <a:ext cx="408965" cy="7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Kate\Desktop\ПВ-23\12.01Схемы\иконки\1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337" y="2917815"/>
            <a:ext cx="408965" cy="7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36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e\Desktop\ПВ-23\12.01Схемы\вопрос 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540" y="1397902"/>
            <a:ext cx="6174617" cy="41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362489" cy="972319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Повышение квалификации </a:t>
            </a:r>
            <a:r>
              <a:rPr lang="ru-RU" sz="22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работников общеобразовательных организаций по направлению патриотического воспитания в течение 2010-2014 годов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744" y="1505986"/>
            <a:ext cx="3656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Н</a:t>
            </a:r>
            <a:r>
              <a:rPr lang="ru-RU" sz="1200" dirty="0"/>
              <a:t>е </a:t>
            </a:r>
            <a:r>
              <a:rPr lang="ru-RU" sz="1200" dirty="0" smtClean="0"/>
              <a:t>проходили </a:t>
            </a:r>
            <a:r>
              <a:rPr lang="ru-RU" sz="1200" dirty="0"/>
              <a:t>повышения квалификации</a:t>
            </a:r>
          </a:p>
          <a:p>
            <a:endParaRPr lang="ru-RU" sz="1200" b="1" dirty="0" smtClean="0"/>
          </a:p>
          <a:p>
            <a:endParaRPr lang="ru-RU" sz="1200" b="1" dirty="0" smtClean="0"/>
          </a:p>
          <a:p>
            <a:r>
              <a:rPr lang="ru-RU" sz="1200" b="1" dirty="0" smtClean="0"/>
              <a:t>П</a:t>
            </a:r>
            <a:r>
              <a:rPr lang="ru-RU" sz="1200" dirty="0" smtClean="0"/>
              <a:t>роходили в форме курсов, </a:t>
            </a:r>
            <a:r>
              <a:rPr lang="ru-RU" sz="1200" dirty="0"/>
              <a:t>проводимыми федеральными образовательными и научными организациями, учреждениями культуры и т.д</a:t>
            </a:r>
            <a:r>
              <a:rPr lang="ru-RU" sz="1200" dirty="0" smtClean="0"/>
              <a:t>.</a:t>
            </a:r>
          </a:p>
          <a:p>
            <a:endParaRPr lang="ru-RU" sz="1200" dirty="0"/>
          </a:p>
          <a:p>
            <a:r>
              <a:rPr lang="ru-RU" sz="1200" b="1" dirty="0" smtClean="0"/>
              <a:t>П</a:t>
            </a:r>
            <a:r>
              <a:rPr lang="ru-RU" sz="1200" dirty="0" smtClean="0"/>
              <a:t>роходили в </a:t>
            </a:r>
            <a:r>
              <a:rPr lang="ru-RU" sz="1200" dirty="0"/>
              <a:t>форме </a:t>
            </a:r>
            <a:r>
              <a:rPr lang="ru-RU" sz="1200" dirty="0" smtClean="0"/>
              <a:t>курсов, </a:t>
            </a:r>
            <a:r>
              <a:rPr lang="ru-RU" sz="1200" dirty="0"/>
              <a:t>проводимые на базе образовательных организаций высшего образования субъекта Российской Федерации</a:t>
            </a:r>
          </a:p>
          <a:p>
            <a:endParaRPr lang="ru-RU" sz="1200" dirty="0" smtClean="0"/>
          </a:p>
          <a:p>
            <a:r>
              <a:rPr lang="ru-RU" sz="1200" b="1" dirty="0" smtClean="0"/>
              <a:t>П</a:t>
            </a:r>
            <a:r>
              <a:rPr lang="ru-RU" sz="1200" dirty="0" smtClean="0"/>
              <a:t>роходили в </a:t>
            </a:r>
            <a:r>
              <a:rPr lang="ru-RU" sz="1200" dirty="0"/>
              <a:t>форме семинара-совещания на базе ОУО субъекта Российской Федерации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b="1" dirty="0" smtClean="0"/>
              <a:t>П</a:t>
            </a:r>
            <a:r>
              <a:rPr lang="ru-RU" sz="1200" dirty="0" smtClean="0"/>
              <a:t>роходили в </a:t>
            </a:r>
            <a:r>
              <a:rPr lang="ru-RU" sz="1200" dirty="0"/>
              <a:t>форме </a:t>
            </a:r>
            <a:r>
              <a:rPr lang="ru-RU" sz="1200" dirty="0" smtClean="0"/>
              <a:t>курсов на </a:t>
            </a:r>
            <a:r>
              <a:rPr lang="ru-RU" sz="1200" dirty="0"/>
              <a:t>базе регионального ИППК</a:t>
            </a:r>
          </a:p>
          <a:p>
            <a:endParaRPr lang="ru-RU" sz="1200" dirty="0"/>
          </a:p>
        </p:txBody>
      </p:sp>
      <p:pic>
        <p:nvPicPr>
          <p:cNvPr id="1027" name="Picture 3" descr="C:\Users\Kate\Desktop\ПВ-23\12.01Схемы\да н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759" y="5796855"/>
            <a:ext cx="16097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9383408" y="1332359"/>
            <a:ext cx="499796" cy="360040"/>
            <a:chOff x="9100591" y="1393018"/>
            <a:chExt cx="499796" cy="360040"/>
          </a:xfrm>
        </p:grpSpPr>
        <p:sp>
          <p:nvSpPr>
            <p:cNvPr id="17" name="Овал 16"/>
            <p:cNvSpPr/>
            <p:nvPr/>
          </p:nvSpPr>
          <p:spPr>
            <a:xfrm>
              <a:off x="9163124" y="1393018"/>
              <a:ext cx="360040" cy="360040"/>
            </a:xfrm>
            <a:prstGeom prst="ellipse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00591" y="1444011"/>
              <a:ext cx="499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4633</a:t>
              </a:r>
              <a:endParaRPr lang="ru-RU" sz="1100" b="1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352470" y="2052439"/>
            <a:ext cx="499796" cy="360040"/>
            <a:chOff x="9100591" y="1393018"/>
            <a:chExt cx="499796" cy="360040"/>
          </a:xfrm>
        </p:grpSpPr>
        <p:sp>
          <p:nvSpPr>
            <p:cNvPr id="27" name="Овал 26"/>
            <p:cNvSpPr/>
            <p:nvPr/>
          </p:nvSpPr>
          <p:spPr>
            <a:xfrm>
              <a:off x="9163124" y="1393018"/>
              <a:ext cx="360040" cy="360040"/>
            </a:xfrm>
            <a:prstGeom prst="ellipse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00591" y="1444011"/>
              <a:ext cx="499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4602</a:t>
              </a:r>
              <a:endParaRPr lang="ru-RU" sz="1100" b="1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064438" y="2772519"/>
            <a:ext cx="499796" cy="360040"/>
            <a:chOff x="9100591" y="1393018"/>
            <a:chExt cx="499796" cy="360040"/>
          </a:xfrm>
        </p:grpSpPr>
        <p:sp>
          <p:nvSpPr>
            <p:cNvPr id="30" name="Овал 29"/>
            <p:cNvSpPr/>
            <p:nvPr/>
          </p:nvSpPr>
          <p:spPr>
            <a:xfrm>
              <a:off x="9163124" y="1393018"/>
              <a:ext cx="360040" cy="360040"/>
            </a:xfrm>
            <a:prstGeom prst="ellipse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100591" y="1444011"/>
              <a:ext cx="499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4332</a:t>
              </a:r>
              <a:endParaRPr lang="ru-RU" sz="1100" b="1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064438" y="3492599"/>
            <a:ext cx="499796" cy="360040"/>
            <a:chOff x="9100591" y="1393018"/>
            <a:chExt cx="499796" cy="360040"/>
          </a:xfrm>
        </p:grpSpPr>
        <p:sp>
          <p:nvSpPr>
            <p:cNvPr id="33" name="Овал 32"/>
            <p:cNvSpPr/>
            <p:nvPr/>
          </p:nvSpPr>
          <p:spPr>
            <a:xfrm>
              <a:off x="9163124" y="1393018"/>
              <a:ext cx="360040" cy="360040"/>
            </a:xfrm>
            <a:prstGeom prst="ellipse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00591" y="1444011"/>
              <a:ext cx="499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4332</a:t>
              </a:r>
              <a:endParaRPr lang="ru-RU" sz="1100" b="1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632390" y="4212679"/>
            <a:ext cx="499796" cy="360040"/>
            <a:chOff x="9100591" y="1393018"/>
            <a:chExt cx="499796" cy="360040"/>
          </a:xfrm>
        </p:grpSpPr>
        <p:sp>
          <p:nvSpPr>
            <p:cNvPr id="36" name="Овал 35"/>
            <p:cNvSpPr/>
            <p:nvPr/>
          </p:nvSpPr>
          <p:spPr>
            <a:xfrm>
              <a:off x="9163124" y="1393018"/>
              <a:ext cx="360040" cy="360040"/>
            </a:xfrm>
            <a:prstGeom prst="ellipse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00591" y="1444011"/>
              <a:ext cx="499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3932</a:t>
              </a:r>
              <a:endParaRPr lang="ru-RU" sz="1100" b="1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22564" y="1692399"/>
            <a:ext cx="499796" cy="360040"/>
            <a:chOff x="4194572" y="1744857"/>
            <a:chExt cx="499796" cy="360040"/>
          </a:xfrm>
        </p:grpSpPr>
        <p:sp>
          <p:nvSpPr>
            <p:cNvPr id="39" name="Овал 38"/>
            <p:cNvSpPr/>
            <p:nvPr/>
          </p:nvSpPr>
          <p:spPr>
            <a:xfrm>
              <a:off x="4257105" y="1744857"/>
              <a:ext cx="360040" cy="3600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94572" y="1795850"/>
              <a:ext cx="49979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 smtClean="0"/>
                <a:t>96</a:t>
              </a:r>
              <a:endParaRPr lang="ru-RU" sz="1100" b="1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194572" y="2412479"/>
            <a:ext cx="499796" cy="360040"/>
            <a:chOff x="4194572" y="1744857"/>
            <a:chExt cx="499796" cy="360040"/>
          </a:xfrm>
        </p:grpSpPr>
        <p:sp>
          <p:nvSpPr>
            <p:cNvPr id="43" name="Овал 42"/>
            <p:cNvSpPr/>
            <p:nvPr/>
          </p:nvSpPr>
          <p:spPr>
            <a:xfrm>
              <a:off x="4257105" y="1744857"/>
              <a:ext cx="360040" cy="3600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94572" y="1807742"/>
              <a:ext cx="49979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 127</a:t>
              </a:r>
              <a:endParaRPr lang="ru-RU" sz="1100" b="1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482604" y="3132559"/>
            <a:ext cx="499796" cy="360040"/>
            <a:chOff x="4194572" y="1744857"/>
            <a:chExt cx="499796" cy="360040"/>
          </a:xfrm>
        </p:grpSpPr>
        <p:sp>
          <p:nvSpPr>
            <p:cNvPr id="46" name="Овал 45"/>
            <p:cNvSpPr/>
            <p:nvPr/>
          </p:nvSpPr>
          <p:spPr>
            <a:xfrm>
              <a:off x="4257105" y="1744857"/>
              <a:ext cx="360040" cy="3600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94572" y="1807742"/>
              <a:ext cx="49979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 397</a:t>
              </a:r>
              <a:endParaRPr lang="ru-RU" sz="1100" b="1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482604" y="3852639"/>
            <a:ext cx="499796" cy="360040"/>
            <a:chOff x="4194572" y="1744857"/>
            <a:chExt cx="499796" cy="360040"/>
          </a:xfrm>
        </p:grpSpPr>
        <p:sp>
          <p:nvSpPr>
            <p:cNvPr id="49" name="Овал 48"/>
            <p:cNvSpPr/>
            <p:nvPr/>
          </p:nvSpPr>
          <p:spPr>
            <a:xfrm>
              <a:off x="4257105" y="1744857"/>
              <a:ext cx="360040" cy="3600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94572" y="1807742"/>
              <a:ext cx="49979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 397</a:t>
              </a:r>
              <a:endParaRPr lang="ru-RU" sz="1100" b="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4914652" y="4572719"/>
            <a:ext cx="499796" cy="360040"/>
            <a:chOff x="4194572" y="1744857"/>
            <a:chExt cx="499796" cy="360040"/>
          </a:xfrm>
        </p:grpSpPr>
        <p:sp>
          <p:nvSpPr>
            <p:cNvPr id="52" name="Овал 51"/>
            <p:cNvSpPr/>
            <p:nvPr/>
          </p:nvSpPr>
          <p:spPr>
            <a:xfrm>
              <a:off x="4257105" y="1744857"/>
              <a:ext cx="360040" cy="3600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94572" y="1807742"/>
              <a:ext cx="49979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 797</a:t>
              </a:r>
              <a:endParaRPr lang="ru-RU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7081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164" y="2814819"/>
            <a:ext cx="9220220" cy="2147666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164" y="2814819"/>
            <a:ext cx="130830" cy="2147666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3460734"/>
            <a:ext cx="9089390" cy="1501751"/>
          </a:xfrm>
        </p:spPr>
        <p:txBody>
          <a:bodyPr>
            <a:noAutofit/>
          </a:bodyPr>
          <a:lstStyle/>
          <a:p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профессиональные образовательные организации </a:t>
            </a:r>
            <a:r>
              <a:rPr lang="ru-RU" sz="3200" b="0" cap="none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и </a:t>
            </a:r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образовательные организации </a:t>
            </a:r>
            <a:r>
              <a:rPr lang="ru-RU" sz="3200" b="0" cap="none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высшего образования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806707"/>
            <a:ext cx="9089390" cy="165402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Результаты </a:t>
            </a:r>
            <a:r>
              <a:rPr lang="ru-RU" sz="4000" b="1" cap="all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мониторинга:</a:t>
            </a:r>
            <a:endParaRPr lang="ru-RU" sz="4000" b="1" cap="all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28315" y="6948983"/>
            <a:ext cx="563558" cy="402567"/>
          </a:xfrm>
          <a:noFill/>
        </p:spPr>
        <p:txBody>
          <a:bodyPr/>
          <a:lstStyle/>
          <a:p>
            <a:fld id="{48981E2D-1E9D-4413-80E6-CBAB1614DC9C}" type="slidenum">
              <a:rPr lang="ru-RU" smtClean="0">
                <a:solidFill>
                  <a:srgbClr val="00B0F0"/>
                </a:solidFill>
              </a:rPr>
              <a:pPr/>
              <a:t>16</a:t>
            </a:fld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764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17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17441" y="151380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51381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Средняя оценка активности работников и студентов ПОО и ВПО </a:t>
            </a:r>
            <a:b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</a:b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по пятибалльной шкале</a:t>
            </a:r>
            <a:endParaRPr lang="ru-RU" sz="24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6302" y="5065940"/>
            <a:ext cx="242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Активность работников ПОО и ВПО в </a:t>
            </a:r>
            <a:r>
              <a:rPr lang="ru-RU" sz="1200" dirty="0"/>
              <a:t>работе по патриотическому воспитанию обучающихся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9860" y="503994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Активность </a:t>
            </a:r>
            <a:r>
              <a:rPr lang="ru-RU" sz="1200" dirty="0" smtClean="0"/>
              <a:t>студентов ПОО и ВПО в </a:t>
            </a:r>
            <a:r>
              <a:rPr lang="ru-RU" sz="1200" dirty="0"/>
              <a:t>участии в различных программах патриотического воспитания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0768" y="1738568"/>
            <a:ext cx="792088" cy="14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4,14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62037" y="1704128"/>
            <a:ext cx="792088" cy="14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4,21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3386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18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Приоритетные направления патриотического воспитания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1721" y="1548383"/>
            <a:ext cx="40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сохранение памяти о Великой Отечественной войне </a:t>
            </a:r>
            <a:endParaRPr lang="ru-RU" sz="1200" dirty="0" smtClean="0"/>
          </a:p>
          <a:p>
            <a:r>
              <a:rPr lang="ru-RU" sz="1200" dirty="0" smtClean="0"/>
              <a:t>1941-1945 </a:t>
            </a:r>
            <a:r>
              <a:rPr lang="ru-RU" sz="1200" dirty="0"/>
              <a:t>годов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7129" y="124772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107609" y="187572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72580" y="22952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28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82404" y="645882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2927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44103" y="2351504"/>
            <a:ext cx="4083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изучение народной культуры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9877" y="2958926"/>
            <a:ext cx="403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борьба с современными проявлениями нацизма и ксенофобии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61721" y="3846636"/>
            <a:ext cx="4020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популяризация спорта и здорового образа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67828" y="4609854"/>
            <a:ext cx="932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pic>
        <p:nvPicPr>
          <p:cNvPr id="26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541" y="461539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432" y="235150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434" y="3834335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433" y="165752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434" y="307675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4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19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Наиболее эффективные формы патриотического воспитания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8312" y="1404367"/>
            <a:ext cx="383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встречи с ветеранами Великой Отечественной войны 1941-1945 годов и их прямыми потомками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3840" y="124772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100052" y="191333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19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72580" y="22952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21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82404" y="645882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18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2927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21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24054" y="413689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19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80694" y="2054683"/>
            <a:ext cx="408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встречи с воинами-интернационалистами, участниками локальных войн и конфликтов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09772" y="2669944"/>
            <a:ext cx="403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проведение конкурсов детского и юношеского творчества по тематике патриотического воспитания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2306" y="3413423"/>
            <a:ext cx="402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проведение спортивных мероприятий, посвященных патриотическому воспитанию детей и молодежи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49502" y="4135018"/>
            <a:ext cx="405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популяризация патриотического воспитания в СМИ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49502" y="4794882"/>
            <a:ext cx="932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pic>
        <p:nvPicPr>
          <p:cNvPr id="26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5108" y="4799157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3" y="210737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490" y="415150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4019" y="345896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4" y="149199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329" y="278777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01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230936" y="260442"/>
            <a:ext cx="9220220" cy="639869"/>
            <a:chOff x="230936" y="260442"/>
            <a:chExt cx="9220220" cy="63986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56" y="260441"/>
            <a:ext cx="6642844" cy="639869"/>
          </a:xfrm>
          <a:noFill/>
          <a:ln>
            <a:noFill/>
          </a:ln>
          <a:effectLst>
            <a:outerShdw blurRad="25400" dist="38100" dir="16200000" rotWithShape="0">
              <a:prstClr val="black">
                <a:alpha val="11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wrap="square" lIns="104306" tIns="52153" rIns="104306" bIns="52153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x-none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Участники  мониторинга</a:t>
            </a:r>
            <a:endParaRPr lang="ru-RU" sz="24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62124" y="1249162"/>
            <a:ext cx="10297144" cy="4343311"/>
            <a:chOff x="209538" y="1428978"/>
            <a:chExt cx="8693577" cy="4343311"/>
          </a:xfrm>
        </p:grpSpPr>
        <p:sp>
          <p:nvSpPr>
            <p:cNvPr id="15" name="Полилиния 14"/>
            <p:cNvSpPr/>
            <p:nvPr/>
          </p:nvSpPr>
          <p:spPr>
            <a:xfrm>
              <a:off x="463095" y="1600286"/>
              <a:ext cx="4146614" cy="1185976"/>
            </a:xfrm>
            <a:custGeom>
              <a:avLst/>
              <a:gdLst>
                <a:gd name="connsiteX0" fmla="*/ 0 w 3795126"/>
                <a:gd name="connsiteY0" fmla="*/ 0 h 1185976"/>
                <a:gd name="connsiteX1" fmla="*/ 3795126 w 3795126"/>
                <a:gd name="connsiteY1" fmla="*/ 0 h 1185976"/>
                <a:gd name="connsiteX2" fmla="*/ 3795126 w 3795126"/>
                <a:gd name="connsiteY2" fmla="*/ 1185976 h 1185976"/>
                <a:gd name="connsiteX3" fmla="*/ 0 w 3795126"/>
                <a:gd name="connsiteY3" fmla="*/ 1185976 h 1185976"/>
                <a:gd name="connsiteX4" fmla="*/ 0 w 3795126"/>
                <a:gd name="connsiteY4" fmla="*/ 0 h 11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126" h="1185976">
                  <a:moveTo>
                    <a:pt x="0" y="0"/>
                  </a:moveTo>
                  <a:lnTo>
                    <a:pt x="3795126" y="0"/>
                  </a:lnTo>
                  <a:lnTo>
                    <a:pt x="3795126" y="1185976"/>
                  </a:lnTo>
                  <a:lnTo>
                    <a:pt x="0" y="1185976"/>
                  </a:lnTo>
                  <a:lnTo>
                    <a:pt x="0" y="0"/>
                  </a:lnTo>
                  <a:close/>
                </a:path>
              </a:pathLst>
            </a:custGeom>
            <a:ln w="12700" cap="sq">
              <a:solidFill>
                <a:schemeClr val="tx2"/>
              </a:solidFill>
              <a:prstDash val="sysDash"/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302" tIns="205740" rIns="205740" bIns="205740" numCol="1" spcCol="1270" anchor="ctr" anchorCtr="0">
              <a:noAutofit/>
            </a:bodyPr>
            <a:lstStyle/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 kern="12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09538" y="1428978"/>
              <a:ext cx="1020964" cy="124527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4852818" y="1600286"/>
              <a:ext cx="4050297" cy="1185976"/>
            </a:xfrm>
            <a:custGeom>
              <a:avLst/>
              <a:gdLst>
                <a:gd name="connsiteX0" fmla="*/ 0 w 3795126"/>
                <a:gd name="connsiteY0" fmla="*/ 0 h 1185976"/>
                <a:gd name="connsiteX1" fmla="*/ 3795126 w 3795126"/>
                <a:gd name="connsiteY1" fmla="*/ 0 h 1185976"/>
                <a:gd name="connsiteX2" fmla="*/ 3795126 w 3795126"/>
                <a:gd name="connsiteY2" fmla="*/ 1185976 h 1185976"/>
                <a:gd name="connsiteX3" fmla="*/ 0 w 3795126"/>
                <a:gd name="connsiteY3" fmla="*/ 1185976 h 1185976"/>
                <a:gd name="connsiteX4" fmla="*/ 0 w 3795126"/>
                <a:gd name="connsiteY4" fmla="*/ 0 h 11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126" h="1185976">
                  <a:moveTo>
                    <a:pt x="0" y="0"/>
                  </a:moveTo>
                  <a:lnTo>
                    <a:pt x="3795126" y="0"/>
                  </a:lnTo>
                  <a:lnTo>
                    <a:pt x="3795126" y="1185976"/>
                  </a:lnTo>
                  <a:lnTo>
                    <a:pt x="0" y="1185976"/>
                  </a:lnTo>
                  <a:lnTo>
                    <a:pt x="0" y="0"/>
                  </a:lnTo>
                  <a:close/>
                </a:path>
              </a:pathLst>
            </a:custGeom>
            <a:ln w="12700" cap="sq">
              <a:solidFill>
                <a:schemeClr val="tx2"/>
              </a:solidFill>
              <a:prstDash val="sysDash"/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302" tIns="205740" rIns="205740" bIns="205740" numCol="1" spcCol="1270" anchor="ctr" anchorCtr="0">
              <a:noAutofit/>
            </a:bodyPr>
            <a:lstStyle/>
            <a:p>
              <a:pPr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805267" y="1428978"/>
              <a:ext cx="1020964" cy="124527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463095" y="3093299"/>
              <a:ext cx="4146614" cy="1185976"/>
            </a:xfrm>
            <a:custGeom>
              <a:avLst/>
              <a:gdLst>
                <a:gd name="connsiteX0" fmla="*/ 0 w 3795126"/>
                <a:gd name="connsiteY0" fmla="*/ 0 h 1185976"/>
                <a:gd name="connsiteX1" fmla="*/ 3795126 w 3795126"/>
                <a:gd name="connsiteY1" fmla="*/ 0 h 1185976"/>
                <a:gd name="connsiteX2" fmla="*/ 3795126 w 3795126"/>
                <a:gd name="connsiteY2" fmla="*/ 1185976 h 1185976"/>
                <a:gd name="connsiteX3" fmla="*/ 0 w 3795126"/>
                <a:gd name="connsiteY3" fmla="*/ 1185976 h 1185976"/>
                <a:gd name="connsiteX4" fmla="*/ 0 w 3795126"/>
                <a:gd name="connsiteY4" fmla="*/ 0 h 11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126" h="1185976">
                  <a:moveTo>
                    <a:pt x="0" y="0"/>
                  </a:moveTo>
                  <a:lnTo>
                    <a:pt x="3795126" y="0"/>
                  </a:lnTo>
                  <a:lnTo>
                    <a:pt x="3795126" y="1185976"/>
                  </a:lnTo>
                  <a:lnTo>
                    <a:pt x="0" y="1185976"/>
                  </a:lnTo>
                  <a:lnTo>
                    <a:pt x="0" y="0"/>
                  </a:lnTo>
                  <a:close/>
                </a:path>
              </a:pathLst>
            </a:custGeom>
            <a:ln w="12700" cap="sq">
              <a:solidFill>
                <a:schemeClr val="tx2"/>
              </a:solidFill>
              <a:prstDash val="sysDash"/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302" tIns="205740" rIns="205740" bIns="205740" numCol="1" spcCol="1270" anchor="ctr" anchorCtr="0">
              <a:noAutofit/>
            </a:bodyPr>
            <a:lstStyle/>
            <a:p>
              <a:pPr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09538" y="2921992"/>
              <a:ext cx="1020964" cy="124527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4852818" y="3093299"/>
              <a:ext cx="4050297" cy="1185976"/>
            </a:xfrm>
            <a:custGeom>
              <a:avLst/>
              <a:gdLst>
                <a:gd name="connsiteX0" fmla="*/ 0 w 3795126"/>
                <a:gd name="connsiteY0" fmla="*/ 0 h 1185976"/>
                <a:gd name="connsiteX1" fmla="*/ 3795126 w 3795126"/>
                <a:gd name="connsiteY1" fmla="*/ 0 h 1185976"/>
                <a:gd name="connsiteX2" fmla="*/ 3795126 w 3795126"/>
                <a:gd name="connsiteY2" fmla="*/ 1185976 h 1185976"/>
                <a:gd name="connsiteX3" fmla="*/ 0 w 3795126"/>
                <a:gd name="connsiteY3" fmla="*/ 1185976 h 1185976"/>
                <a:gd name="connsiteX4" fmla="*/ 0 w 3795126"/>
                <a:gd name="connsiteY4" fmla="*/ 0 h 11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126" h="1185976">
                  <a:moveTo>
                    <a:pt x="0" y="0"/>
                  </a:moveTo>
                  <a:lnTo>
                    <a:pt x="3795126" y="0"/>
                  </a:lnTo>
                  <a:lnTo>
                    <a:pt x="3795126" y="1185976"/>
                  </a:lnTo>
                  <a:lnTo>
                    <a:pt x="0" y="1185976"/>
                  </a:lnTo>
                  <a:lnTo>
                    <a:pt x="0" y="0"/>
                  </a:lnTo>
                  <a:close/>
                </a:path>
              </a:pathLst>
            </a:custGeom>
            <a:ln w="12700" cap="sq">
              <a:solidFill>
                <a:schemeClr val="tx2"/>
              </a:solidFill>
              <a:prstDash val="sysDash"/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302" tIns="205740" rIns="205740" bIns="205740" numCol="1" spcCol="1270" anchor="ctr" anchorCtr="0">
              <a:noAutofit/>
            </a:bodyPr>
            <a:lstStyle/>
            <a:p>
              <a:pPr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852817" y="2878592"/>
              <a:ext cx="1020964" cy="124527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463095" y="4586313"/>
              <a:ext cx="4146614" cy="1185976"/>
            </a:xfrm>
            <a:custGeom>
              <a:avLst/>
              <a:gdLst>
                <a:gd name="connsiteX0" fmla="*/ 0 w 3795126"/>
                <a:gd name="connsiteY0" fmla="*/ 0 h 1185976"/>
                <a:gd name="connsiteX1" fmla="*/ 3795126 w 3795126"/>
                <a:gd name="connsiteY1" fmla="*/ 0 h 1185976"/>
                <a:gd name="connsiteX2" fmla="*/ 3795126 w 3795126"/>
                <a:gd name="connsiteY2" fmla="*/ 1185976 h 1185976"/>
                <a:gd name="connsiteX3" fmla="*/ 0 w 3795126"/>
                <a:gd name="connsiteY3" fmla="*/ 1185976 h 1185976"/>
                <a:gd name="connsiteX4" fmla="*/ 0 w 3795126"/>
                <a:gd name="connsiteY4" fmla="*/ 0 h 11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126" h="1185976">
                  <a:moveTo>
                    <a:pt x="0" y="0"/>
                  </a:moveTo>
                  <a:lnTo>
                    <a:pt x="3795126" y="0"/>
                  </a:lnTo>
                  <a:lnTo>
                    <a:pt x="3795126" y="1185976"/>
                  </a:lnTo>
                  <a:lnTo>
                    <a:pt x="0" y="1185976"/>
                  </a:lnTo>
                  <a:lnTo>
                    <a:pt x="0" y="0"/>
                  </a:lnTo>
                  <a:close/>
                </a:path>
              </a:pathLst>
            </a:custGeom>
            <a:ln w="12700" cap="sq">
              <a:solidFill>
                <a:schemeClr val="tx2"/>
              </a:solidFill>
              <a:prstDash val="sysDash"/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302" tIns="205740" rIns="205740" bIns="205740" numCol="1" spcCol="1270" anchor="ctr" anchorCtr="0">
              <a:noAutofit/>
            </a:bodyPr>
            <a:lstStyle/>
            <a:p>
              <a:pPr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09538" y="4415005"/>
              <a:ext cx="1020964" cy="124527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4852818" y="4586313"/>
              <a:ext cx="4050297" cy="1185976"/>
            </a:xfrm>
            <a:custGeom>
              <a:avLst/>
              <a:gdLst>
                <a:gd name="connsiteX0" fmla="*/ 0 w 3795126"/>
                <a:gd name="connsiteY0" fmla="*/ 0 h 1185976"/>
                <a:gd name="connsiteX1" fmla="*/ 3795126 w 3795126"/>
                <a:gd name="connsiteY1" fmla="*/ 0 h 1185976"/>
                <a:gd name="connsiteX2" fmla="*/ 3795126 w 3795126"/>
                <a:gd name="connsiteY2" fmla="*/ 1185976 h 1185976"/>
                <a:gd name="connsiteX3" fmla="*/ 0 w 3795126"/>
                <a:gd name="connsiteY3" fmla="*/ 1185976 h 1185976"/>
                <a:gd name="connsiteX4" fmla="*/ 0 w 3795126"/>
                <a:gd name="connsiteY4" fmla="*/ 0 h 118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126" h="1185976">
                  <a:moveTo>
                    <a:pt x="0" y="0"/>
                  </a:moveTo>
                  <a:lnTo>
                    <a:pt x="3795126" y="0"/>
                  </a:lnTo>
                  <a:lnTo>
                    <a:pt x="3795126" y="1185976"/>
                  </a:lnTo>
                  <a:lnTo>
                    <a:pt x="0" y="1185976"/>
                  </a:lnTo>
                  <a:lnTo>
                    <a:pt x="0" y="0"/>
                  </a:lnTo>
                  <a:close/>
                </a:path>
              </a:pathLst>
            </a:custGeom>
            <a:ln w="12700" cap="sq">
              <a:solidFill>
                <a:schemeClr val="tx2"/>
              </a:solidFill>
              <a:prstDash val="sysDash"/>
              <a:round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302" tIns="205740" rIns="205740" bIns="205740" numCol="1" spcCol="1270" anchor="ctr" anchorCtr="0">
              <a:noAutofit/>
            </a:bodyPr>
            <a:lstStyle/>
            <a:p>
              <a:pPr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400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852818" y="4365595"/>
              <a:ext cx="1020964" cy="124527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8" name="TextBox 27"/>
          <p:cNvSpPr txBox="1"/>
          <p:nvPr/>
        </p:nvSpPr>
        <p:spPr>
          <a:xfrm>
            <a:off x="1386260" y="1446038"/>
            <a:ext cx="400327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/>
              <a:t>С</a:t>
            </a:r>
            <a:r>
              <a:rPr lang="ru-RU" sz="1600" dirty="0"/>
              <a:t>пециалисты органов исполнительной власти субъектов Российской Федерации, осуществляющих переданные полномочия в сфере управления образованием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58269" y="4533810"/>
            <a:ext cx="3484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П</a:t>
            </a:r>
            <a:r>
              <a:rPr lang="x-none" sz="1600" smtClean="0"/>
              <a:t>редставители </a:t>
            </a:r>
            <a:r>
              <a:rPr lang="x-none" sz="1600"/>
              <a:t>общественных молодежных организаций и </a:t>
            </a:r>
            <a:r>
              <a:rPr lang="x-none" sz="1600" smtClean="0"/>
              <a:t>объединений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458269" y="3189601"/>
            <a:ext cx="3514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</a:t>
            </a:r>
            <a:r>
              <a:rPr lang="x-none" sz="1600" dirty="0" smtClean="0"/>
              <a:t>отрудники  </a:t>
            </a:r>
            <a:r>
              <a:rPr lang="x-none" sz="1600" dirty="0"/>
              <a:t>центров патриотического </a:t>
            </a:r>
            <a:r>
              <a:rPr lang="x-none" sz="1600" dirty="0" smtClean="0"/>
              <a:t>воспитания</a:t>
            </a:r>
            <a:endParaRPr lang="ru-RU" sz="1600" dirty="0"/>
          </a:p>
          <a:p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920478" y="4430941"/>
            <a:ext cx="3538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Р</a:t>
            </a:r>
            <a:r>
              <a:rPr lang="ru-RU" sz="1600" dirty="0"/>
              <a:t>аботники профессиональных образовательных организаций и образовательных организаций высшего образования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20478" y="3051101"/>
            <a:ext cx="348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</a:t>
            </a:r>
            <a:r>
              <a:rPr lang="ru-RU" sz="1600" dirty="0" smtClean="0"/>
              <a:t>аботники </a:t>
            </a:r>
            <a:r>
              <a:rPr lang="ru-RU" sz="1600" dirty="0"/>
              <a:t>общеобразовательных организаций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20478" y="1663440"/>
            <a:ext cx="3523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С</a:t>
            </a:r>
            <a:r>
              <a:rPr lang="x-none" sz="1600" smtClean="0"/>
              <a:t>пециалисты </a:t>
            </a:r>
            <a:r>
              <a:rPr lang="x-none" sz="1600"/>
              <a:t>организаций дополнительного </a:t>
            </a:r>
            <a:r>
              <a:rPr lang="x-none" sz="1600" smtClean="0"/>
              <a:t>образования</a:t>
            </a:r>
            <a:endParaRPr lang="ru-RU" sz="1600" dirty="0"/>
          </a:p>
          <a:p>
            <a:endParaRPr lang="ru-RU" sz="14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36" y="1286720"/>
            <a:ext cx="1059258" cy="10592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98" y="4285290"/>
            <a:ext cx="1046254" cy="104625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5435" y="1420470"/>
            <a:ext cx="925508" cy="92550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906" y="2842283"/>
            <a:ext cx="993261" cy="9932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17" y="4249295"/>
            <a:ext cx="1096643" cy="109664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98" y="2855152"/>
            <a:ext cx="1019322" cy="1019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20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Формы патриотического воспитания, используемые в </a:t>
            </a: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работе </a:t>
            </a:r>
            <a:b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</a:b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со студентами</a:t>
            </a:r>
            <a:endParaRPr lang="ru-RU" sz="24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7390" y="1188343"/>
            <a:ext cx="40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содействие работе патриотических детских и молодежных клубов и объединений в субъекте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0492" y="125867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8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74299" y="142962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16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72580" y="22952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82404" y="645882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24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2927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23428" y="430617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17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09772" y="1764407"/>
            <a:ext cx="408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в работе музеев боевой славы, уголков памяти и комнат боевой славы в образовательных организациях, действующих в субъекте Российской Федерации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25546" y="2517586"/>
            <a:ext cx="4038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встреч с представителями военно-патриотических клубов, ветеранских организаций, молодежных военно-патриотических объединений, молодежных военно-спортивных клубов и объединений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7390" y="3444398"/>
            <a:ext cx="4020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в создании стендовых выставок в образовательных организациях субъекта Российской Федерации, посвященных Великой Отечественной войне 1941-1945 годов, с использованием семейных архивов ветеранов Великой Отечественной войны 1941-1945 годов и участием их прямых потомков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33497" y="4677826"/>
            <a:ext cx="405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в организации и проведении региональных творческих конкурсов научно-исследовательских и творческих работ молодых ученых по тематике Великой Отечественной войны 1941-1945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33497" y="5504548"/>
            <a:ext cx="932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pic>
        <p:nvPicPr>
          <p:cNvPr id="26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3" y="489344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1" y="126035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485" y="402935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3" y="2821783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3" y="201312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812" y="550316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8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21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17440" y="151380"/>
            <a:ext cx="9449739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51381"/>
            <a:ext cx="9254625" cy="972319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Средняя оценка </a:t>
            </a:r>
            <a:r>
              <a:rPr lang="ru-RU" sz="22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деятельности образовательной организации при проведении работ по патриотическому воспитанию по пятибалльной шкале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448" y="1332359"/>
            <a:ext cx="5993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</a:t>
            </a:r>
            <a:r>
              <a:rPr lang="ru-RU" sz="1200" dirty="0"/>
              <a:t>ачество воспитательной работы по патриотическому </a:t>
            </a:r>
            <a:r>
              <a:rPr lang="ru-RU" sz="1200" dirty="0" smtClean="0"/>
              <a:t>воспитанию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379148" y="3060551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3,87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42900" y="2195081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3,70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89932" y="1332359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4,36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307140" y="3924647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3,80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595172" y="4746114"/>
            <a:ext cx="704543" cy="27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4,15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6096" y="2052439"/>
            <a:ext cx="59933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Э</a:t>
            </a:r>
            <a:r>
              <a:rPr lang="ru-RU" sz="1200" dirty="0"/>
              <a:t>ффективность взаимодействия </a:t>
            </a:r>
            <a:r>
              <a:rPr lang="ru-RU" sz="1200" dirty="0" smtClean="0"/>
              <a:t>с </a:t>
            </a:r>
            <a:r>
              <a:rPr lang="ru-RU" sz="1200" dirty="0"/>
              <a:t>детскими и молодежными патриотическими организациями и объединениями субъекта </a:t>
            </a:r>
            <a:r>
              <a:rPr lang="ru-RU" sz="1200" dirty="0" smtClean="0"/>
              <a:t>Российской </a:t>
            </a:r>
            <a:r>
              <a:rPr lang="ru-RU" sz="1200" dirty="0"/>
              <a:t>Федерации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878" y="3060551"/>
            <a:ext cx="59933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Э</a:t>
            </a:r>
            <a:r>
              <a:rPr lang="ru-RU" sz="1200" dirty="0"/>
              <a:t>ффективность взаимодействия </a:t>
            </a:r>
            <a:r>
              <a:rPr lang="ru-RU" sz="1200" dirty="0" smtClean="0"/>
              <a:t>с </a:t>
            </a:r>
            <a:r>
              <a:rPr lang="ru-RU" sz="1200" dirty="0"/>
              <a:t>общеобразовательными организациями по направлению патриотического воспитания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448" y="3924647"/>
            <a:ext cx="5993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Э</a:t>
            </a:r>
            <a:r>
              <a:rPr lang="ru-RU" sz="1200" dirty="0"/>
              <a:t>ффективность взаимодействия </a:t>
            </a:r>
            <a:r>
              <a:rPr lang="ru-RU" sz="1200" dirty="0" smtClean="0"/>
              <a:t>с </a:t>
            </a:r>
            <a:r>
              <a:rPr lang="ru-RU" sz="1200" dirty="0"/>
              <a:t>центрами патриотического воспитания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511" y="4572719"/>
            <a:ext cx="59933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Э</a:t>
            </a:r>
            <a:r>
              <a:rPr lang="ru-RU" sz="1200" dirty="0"/>
              <a:t>ффективность взаимодействия </a:t>
            </a:r>
            <a:r>
              <a:rPr lang="ru-RU" sz="1200" dirty="0" smtClean="0"/>
              <a:t>с </a:t>
            </a:r>
            <a:r>
              <a:rPr lang="ru-RU" sz="1200" dirty="0"/>
              <a:t>представителями различных органов государственной власти при проведении работ по патриотическому воспитанию </a:t>
            </a:r>
          </a:p>
        </p:txBody>
      </p:sp>
      <p:sp>
        <p:nvSpPr>
          <p:cNvPr id="23" name="Овал 22"/>
          <p:cNvSpPr/>
          <p:nvPr/>
        </p:nvSpPr>
        <p:spPr>
          <a:xfrm>
            <a:off x="9371333" y="3802012"/>
            <a:ext cx="567271" cy="567271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858567" y="1215562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307140" y="2078492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9418472" y="2941423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9667180" y="4623519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5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22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Проблемы в сфере патриотического воспитания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7390" y="1116335"/>
            <a:ext cx="406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должного внимания органов власти к </a:t>
            </a:r>
            <a:endParaRPr lang="ru-RU" sz="1200" dirty="0" smtClean="0"/>
          </a:p>
          <a:p>
            <a:r>
              <a:rPr lang="ru-RU" sz="1200" dirty="0" smtClean="0"/>
              <a:t>вопросам </a:t>
            </a:r>
            <a:r>
              <a:rPr lang="ru-RU" sz="1200" dirty="0"/>
              <a:t>организации патриотического воспитания обучающихся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0492" y="125867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9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74299" y="142962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72580" y="22952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12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82404" y="645882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2927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40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23428" y="430617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09772" y="1692399"/>
            <a:ext cx="408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недостаточная профессиональная подготовка преподавателей, осуществляющих патриотическое воспитание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25546" y="2412479"/>
            <a:ext cx="403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недостаточный уровень учебно-материальной базы общеобразовательных организаций для изучения курса ОБЖ и допризывной подготовки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7390" y="3276575"/>
            <a:ext cx="402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недостаточное количество мероприятий военно-спортивной направленности, необходимых для физического развития обучающихся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5546" y="4140671"/>
            <a:ext cx="405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элементов патриотического воспитания </a:t>
            </a:r>
            <a:endParaRPr lang="ru-RU" sz="1200" dirty="0" smtClean="0"/>
          </a:p>
          <a:p>
            <a:r>
              <a:rPr lang="ru-RU" sz="1200" dirty="0" smtClean="0"/>
              <a:t>в </a:t>
            </a:r>
            <a:r>
              <a:rPr lang="ru-RU" sz="1200" dirty="0"/>
              <a:t>семье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33497" y="5115834"/>
            <a:ext cx="932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pic>
        <p:nvPicPr>
          <p:cNvPr id="26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210" y="512137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1" y="187572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210" y="424703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3" y="343716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2" y="126035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103" y="2628503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45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23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17441" y="151380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51381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Прохождение программ повышения квалификации по направлению патриотического воспитания в течение 2010-2014 годов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532" y="2891274"/>
            <a:ext cx="5391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</a:t>
            </a:r>
            <a:r>
              <a:rPr lang="ru-RU" sz="1200" dirty="0" smtClean="0"/>
              <a:t>роходили </a:t>
            </a:r>
            <a:r>
              <a:rPr lang="ru-RU" sz="1200" dirty="0"/>
              <a:t>в форме </a:t>
            </a:r>
            <a:r>
              <a:rPr lang="ru-RU" sz="1200" dirty="0" smtClean="0"/>
              <a:t>курсов, </a:t>
            </a:r>
            <a:r>
              <a:rPr lang="ru-RU" sz="1200" dirty="0"/>
              <a:t>проводимые на базе образовательных организаций высшего образования субъекта Российской Федерации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35132" y="2866013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618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42900" y="2195081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623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235132" y="1476375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625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35132" y="3564607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613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674605" y="4284687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521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7440" y="3678425"/>
            <a:ext cx="52539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</a:t>
            </a:r>
            <a:r>
              <a:rPr lang="ru-RU" sz="1200" dirty="0" smtClean="0"/>
              <a:t>роходили в </a:t>
            </a:r>
            <a:r>
              <a:rPr lang="ru-RU" sz="1200" dirty="0"/>
              <a:t>форме семинара-совещания на базе ОУО субъекта Российской Федерации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441" y="4353480"/>
            <a:ext cx="5340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</a:t>
            </a:r>
            <a:r>
              <a:rPr lang="ru-RU" sz="1200" dirty="0" smtClean="0"/>
              <a:t>роходили </a:t>
            </a:r>
            <a:r>
              <a:rPr lang="ru-RU" sz="1200" dirty="0"/>
              <a:t>в форме </a:t>
            </a:r>
            <a:r>
              <a:rPr lang="ru-RU" sz="1200" dirty="0" smtClean="0"/>
              <a:t>курсов на </a:t>
            </a:r>
            <a:r>
              <a:rPr lang="ru-RU" sz="1200" dirty="0"/>
              <a:t>базе регионального ИППК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532" y="1600646"/>
            <a:ext cx="5322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Н</a:t>
            </a:r>
            <a:r>
              <a:rPr lang="ru-RU" sz="1200" dirty="0" smtClean="0"/>
              <a:t>е проходили </a:t>
            </a:r>
            <a:r>
              <a:rPr lang="ru-RU" sz="1200" dirty="0"/>
              <a:t>повышения квалификации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532" y="2102699"/>
            <a:ext cx="5345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</a:t>
            </a:r>
            <a:r>
              <a:rPr lang="ru-RU" sz="1200" dirty="0" smtClean="0"/>
              <a:t>роходили </a:t>
            </a:r>
            <a:r>
              <a:rPr lang="ru-RU" sz="1200" dirty="0"/>
              <a:t>в форме </a:t>
            </a:r>
            <a:r>
              <a:rPr lang="ru-RU" sz="1200" dirty="0" smtClean="0"/>
              <a:t>курсов, </a:t>
            </a:r>
            <a:r>
              <a:rPr lang="ru-RU" sz="1200" dirty="0"/>
              <a:t>проводимыми федеральными образовательными и научными организациями, учреждениями культуры и т.д.</a:t>
            </a:r>
          </a:p>
        </p:txBody>
      </p:sp>
      <p:pic>
        <p:nvPicPr>
          <p:cNvPr id="24" name="Picture 3" descr="C:\Users\Kate\Desktop\ПВ-23\12.01Схемы\да не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6319" y="5199305"/>
            <a:ext cx="16097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825083" y="3154045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39</a:t>
            </a:r>
            <a:endParaRPr lang="ru-RU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78748" y="2412479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34</a:t>
            </a:r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794285" y="1692399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32</a:t>
            </a:r>
            <a:endParaRPr lang="ru-RU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825083" y="3852639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44</a:t>
            </a: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370349" y="4522197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136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22219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164" y="2742811"/>
            <a:ext cx="9220220" cy="1296144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164" y="2742811"/>
            <a:ext cx="181618" cy="1296144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3418434"/>
            <a:ext cx="9089390" cy="1501751"/>
          </a:xfrm>
        </p:spPr>
        <p:txBody>
          <a:bodyPr>
            <a:noAutofit/>
          </a:bodyPr>
          <a:lstStyle/>
          <a:p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центры </a:t>
            </a:r>
            <a:r>
              <a:rPr lang="ru-RU" sz="3200" b="0" cap="none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патриотического воспитания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764407"/>
            <a:ext cx="9089390" cy="165402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Результаты </a:t>
            </a:r>
            <a:r>
              <a:rPr lang="ru-RU" sz="4000" b="1" cap="all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мониторинга:</a:t>
            </a:r>
            <a:endParaRPr lang="ru-RU" sz="4000" b="1" cap="all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981E2D-1E9D-4413-80E6-CBAB1614DC9C}" type="slidenum">
              <a:rPr lang="ru-RU" smtClean="0">
                <a:solidFill>
                  <a:srgbClr val="00B0F0"/>
                </a:solidFill>
              </a:rPr>
              <a:pPr/>
              <a:t>24</a:t>
            </a:fld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82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25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Основные формы повышения квалификации специалистов центра</a:t>
            </a:r>
            <a:endParaRPr lang="ru-RU" sz="24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8312" y="1404367"/>
            <a:ext cx="383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программы повышения квалификации на базе регионального ИППК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9884" y="140269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33%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74299" y="145844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</a:t>
            </a:r>
            <a:r>
              <a:rPr lang="ru-RU" sz="1600" b="1" dirty="0" smtClean="0"/>
              <a:t>7%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29279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13%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26363" y="550882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37%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80694" y="1980431"/>
            <a:ext cx="408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семинары-совещания на базе ОУО субъекта Российской Федерации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12306" y="2628503"/>
            <a:ext cx="403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программы повышения квалификации, проводимые на базе образовательных организаций высшего образования субъекта Российской Федерации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2306" y="3276575"/>
            <a:ext cx="402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программы повышения квалификации, проводимые федеральными образовательными и научными организациями, учреждениями культуры и т.д.</a:t>
            </a:r>
          </a:p>
        </p:txBody>
      </p:sp>
      <p:pic>
        <p:nvPicPr>
          <p:cNvPr id="27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3" y="210737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4019" y="345896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4" y="149199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329" y="278777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62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26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17441" y="151380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51381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Оценка деятельности образовательной организации при проведении работ по патриотическому воспитанию по пятибалльной шкале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581" y="3303465"/>
            <a:ext cx="42230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Э</a:t>
            </a:r>
            <a:r>
              <a:rPr lang="ru-RU" sz="1200" dirty="0" smtClean="0"/>
              <a:t>ффективность </a:t>
            </a:r>
            <a:r>
              <a:rPr lang="ru-RU" sz="1200" dirty="0"/>
              <a:t>взаимодействия с образовательными организациями при проведении работ по патриотическому воспитанию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48817" y="3568382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4,00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496545" y="2723465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3,64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44909" y="1870966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3,97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883203" y="4258599"/>
            <a:ext cx="70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3,99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7532" y="4064654"/>
            <a:ext cx="42651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Э</a:t>
            </a:r>
            <a:r>
              <a:rPr lang="ru-RU" sz="1200" dirty="0" smtClean="0"/>
              <a:t>ффективность </a:t>
            </a:r>
            <a:r>
              <a:rPr lang="ru-RU" sz="1200" dirty="0"/>
              <a:t>взаимодействия с органами государственной власти, осуществляющих управление в сфере образования, при проведении работ по патриотическому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267" y="1756608"/>
            <a:ext cx="42950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Э</a:t>
            </a:r>
            <a:r>
              <a:rPr lang="ru-RU" sz="1200" dirty="0" smtClean="0"/>
              <a:t>ффективность </a:t>
            </a:r>
            <a:r>
              <a:rPr lang="ru-RU" sz="1200" dirty="0"/>
              <a:t>работы образовательных организаций субъекта Российской Федерации по патриотическому воспитанию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533" y="2554188"/>
            <a:ext cx="42230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</a:t>
            </a:r>
            <a:r>
              <a:rPr lang="ru-RU" sz="1200" dirty="0" smtClean="0"/>
              <a:t>есурсная </a:t>
            </a:r>
            <a:r>
              <a:rPr lang="ru-RU" sz="1200" dirty="0"/>
              <a:t>обеспеченность образовательных организаций субъекта Российской Федерации по направлению патриотического воспитания</a:t>
            </a:r>
          </a:p>
        </p:txBody>
      </p:sp>
      <p:sp>
        <p:nvSpPr>
          <p:cNvPr id="20" name="Овал 19"/>
          <p:cNvSpPr/>
          <p:nvPr/>
        </p:nvSpPr>
        <p:spPr>
          <a:xfrm>
            <a:off x="9903234" y="1756608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561273" y="2607638"/>
            <a:ext cx="567271" cy="567271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913544" y="3422458"/>
            <a:ext cx="567271" cy="567271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940309" y="4119573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27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Проблемы в сфере патриотического воспитания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8312" y="1404367"/>
            <a:ext cx="3831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должного внимания органов власти к вопросам организации патриотического воспитания обучающихся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5793" y="145844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7%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510" y="228820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34%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4186" y="572902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10%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70636" y="500476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28%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80694" y="1980431"/>
            <a:ext cx="408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недостаточная профессиональная подготовка преподавателей, осуществляющих патриотическое воспитание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12306" y="2628503"/>
            <a:ext cx="403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низкое состояние материальной базы курса ОБЖ и допризывной подготовки в образовательных организациях субъекта Российской Федерации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2306" y="3276575"/>
            <a:ext cx="402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недостаточное количество мероприятий военно-спортивной направленности, необходимых для физического развития обучающихся</a:t>
            </a:r>
          </a:p>
        </p:txBody>
      </p:sp>
      <p:pic>
        <p:nvPicPr>
          <p:cNvPr id="27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3" y="210737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4019" y="345896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4" y="149199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329" y="2787776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328" y="462301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022" y="406415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580694" y="3969057"/>
            <a:ext cx="402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элементов патриотического воспитания в семье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12764" y="4623010"/>
            <a:ext cx="4020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другое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314252" y="127229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5%</a:t>
            </a: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494237" y="288996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16%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39413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164" y="2844527"/>
            <a:ext cx="9220220" cy="1800200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164" y="2844527"/>
            <a:ext cx="181618" cy="1800200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3562450"/>
            <a:ext cx="9089390" cy="1501751"/>
          </a:xfrm>
        </p:spPr>
        <p:txBody>
          <a:bodyPr>
            <a:normAutofit/>
          </a:bodyPr>
          <a:lstStyle/>
          <a:p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образовательные организации </a:t>
            </a:r>
            <a:r>
              <a:rPr lang="ru-RU" sz="3200" b="0" cap="none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дополнительного образования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908423"/>
            <a:ext cx="9089390" cy="165402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Результаты </a:t>
            </a:r>
            <a:r>
              <a:rPr lang="ru-RU" sz="4000" b="1" cap="all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мониторинга:</a:t>
            </a:r>
            <a:endParaRPr lang="ru-RU" sz="4000" b="1" cap="all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981E2D-1E9D-4413-80E6-CBAB1614DC9C}" type="slidenum">
              <a:rPr lang="ru-RU" smtClean="0">
                <a:solidFill>
                  <a:srgbClr val="00B0F0"/>
                </a:solidFill>
              </a:rPr>
              <a:pPr/>
              <a:t>28</a:t>
            </a:fld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29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9326634" cy="972319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Средняя оценка эффективности взаимодействия </a:t>
            </a:r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организации </a:t>
            </a:r>
            <a:r>
              <a:rPr lang="ru-RU" sz="20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дополнительного </a:t>
            </a:r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образования с другими организациями по пятибалльной шкале</a:t>
            </a:r>
          </a:p>
        </p:txBody>
      </p:sp>
      <p:pic>
        <p:nvPicPr>
          <p:cNvPr id="9218" name="Picture 2" descr="C:\Users\Kate\Desktop\ПВ-23\12.01Схемы\часть 3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588" y="1476374"/>
            <a:ext cx="6058781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936" y="1567542"/>
            <a:ext cx="410765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</a:t>
            </a:r>
            <a:r>
              <a:rPr lang="ru-RU" sz="1200" dirty="0" smtClean="0"/>
              <a:t> </a:t>
            </a:r>
            <a:r>
              <a:rPr lang="ru-RU" sz="1200" dirty="0"/>
              <a:t>центрами патриотического воспитания при проведении работ по патриотическому воспитанию </a:t>
            </a:r>
            <a:endParaRPr lang="ru-RU" sz="1200" dirty="0" smtClean="0"/>
          </a:p>
          <a:p>
            <a:endParaRPr lang="ru-RU" sz="1200" b="1" dirty="0"/>
          </a:p>
          <a:p>
            <a:r>
              <a:rPr lang="ru-RU" sz="1300" b="1" dirty="0" smtClean="0"/>
              <a:t>С </a:t>
            </a:r>
            <a:r>
              <a:rPr lang="ru-RU" sz="1200" dirty="0" smtClean="0"/>
              <a:t>детскими </a:t>
            </a:r>
            <a:r>
              <a:rPr lang="ru-RU" sz="1200" dirty="0"/>
              <a:t>и молодежными патриотическими </a:t>
            </a:r>
            <a:r>
              <a:rPr lang="ru-RU" sz="1200" dirty="0" smtClean="0"/>
              <a:t>организациями</a:t>
            </a:r>
          </a:p>
          <a:p>
            <a:endParaRPr lang="ru-RU" sz="1200" dirty="0" smtClean="0"/>
          </a:p>
          <a:p>
            <a:endParaRPr lang="ru-RU" sz="1200" dirty="0"/>
          </a:p>
          <a:p>
            <a:r>
              <a:rPr lang="ru-RU" sz="1300" b="1" dirty="0" smtClean="0"/>
              <a:t>С </a:t>
            </a:r>
            <a:r>
              <a:rPr lang="ru-RU" sz="1200" dirty="0" smtClean="0"/>
              <a:t>ПОО и ВПО при </a:t>
            </a:r>
            <a:r>
              <a:rPr lang="ru-RU" sz="1200" dirty="0"/>
              <a:t>проведении работ по патриотическому </a:t>
            </a:r>
            <a:r>
              <a:rPr lang="ru-RU" sz="1200" dirty="0" smtClean="0"/>
              <a:t>воспитанию</a:t>
            </a:r>
          </a:p>
          <a:p>
            <a:endParaRPr lang="ru-RU" sz="1200" dirty="0" smtClean="0"/>
          </a:p>
          <a:p>
            <a:endParaRPr lang="ru-RU" sz="1200" dirty="0"/>
          </a:p>
          <a:p>
            <a:r>
              <a:rPr lang="ru-RU" sz="1300" b="1" dirty="0" smtClean="0"/>
              <a:t>С </a:t>
            </a:r>
            <a:r>
              <a:rPr lang="ru-RU" sz="1200" dirty="0" smtClean="0"/>
              <a:t>общеобразовательными </a:t>
            </a:r>
            <a:r>
              <a:rPr lang="ru-RU" sz="1200" dirty="0"/>
              <a:t>организациями при проведении работ по патриотическому </a:t>
            </a:r>
            <a:r>
              <a:rPr lang="ru-RU" sz="1200" dirty="0" smtClean="0"/>
              <a:t>воспитанию</a:t>
            </a:r>
          </a:p>
          <a:p>
            <a:endParaRPr lang="ru-RU" sz="1200" dirty="0" smtClean="0"/>
          </a:p>
          <a:p>
            <a:endParaRPr lang="ru-RU" sz="1200" dirty="0"/>
          </a:p>
          <a:p>
            <a:r>
              <a:rPr lang="ru-RU" sz="1300" b="1" dirty="0" smtClean="0"/>
              <a:t>С </a:t>
            </a:r>
            <a:r>
              <a:rPr lang="ru-RU" sz="1200" dirty="0" smtClean="0"/>
              <a:t>органами </a:t>
            </a:r>
            <a:r>
              <a:rPr lang="ru-RU" sz="1200" dirty="0"/>
              <a:t>государственной власти, осуществляющих управление в сфере образования, при проведении работ по патриотическому воспитанию</a:t>
            </a:r>
          </a:p>
          <a:p>
            <a:endParaRPr lang="ru-RU" sz="12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9450144" y="4373026"/>
            <a:ext cx="588106" cy="567271"/>
            <a:chOff x="9554541" y="4400876"/>
            <a:chExt cx="588106" cy="567271"/>
          </a:xfrm>
        </p:grpSpPr>
        <p:sp>
          <p:nvSpPr>
            <p:cNvPr id="19" name="Овал 18"/>
            <p:cNvSpPr/>
            <p:nvPr/>
          </p:nvSpPr>
          <p:spPr>
            <a:xfrm>
              <a:off x="9563334" y="4400876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54541" y="4493123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4,16</a:t>
              </a:r>
              <a:endParaRPr lang="ru-RU" sz="1600" b="1" dirty="0"/>
            </a:p>
          </p:txBody>
        </p:sp>
      </p:grpSp>
      <p:sp>
        <p:nvSpPr>
          <p:cNvPr id="21" name="Овал 20"/>
          <p:cNvSpPr/>
          <p:nvPr/>
        </p:nvSpPr>
        <p:spPr>
          <a:xfrm>
            <a:off x="8774275" y="2124447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765482" y="2216694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3,61</a:t>
            </a:r>
            <a:endParaRPr lang="ru-RU" sz="1600" b="1" dirty="0"/>
          </a:p>
        </p:txBody>
      </p:sp>
      <p:sp>
        <p:nvSpPr>
          <p:cNvPr id="23" name="Овал 22"/>
          <p:cNvSpPr/>
          <p:nvPr/>
        </p:nvSpPr>
        <p:spPr>
          <a:xfrm>
            <a:off x="7794972" y="2910702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786179" y="300294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2,76</a:t>
            </a:r>
            <a:endParaRPr lang="ru-RU" sz="1600" b="1" dirty="0"/>
          </a:p>
        </p:txBody>
      </p:sp>
      <p:sp>
        <p:nvSpPr>
          <p:cNvPr id="25" name="Овал 24"/>
          <p:cNvSpPr/>
          <p:nvPr/>
        </p:nvSpPr>
        <p:spPr>
          <a:xfrm>
            <a:off x="9610450" y="3612466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9601657" y="3704713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4,35</a:t>
            </a:r>
            <a:endParaRPr lang="ru-RU" sz="1600" b="1" dirty="0"/>
          </a:p>
        </p:txBody>
      </p:sp>
      <p:sp>
        <p:nvSpPr>
          <p:cNvPr id="27" name="Овал 26"/>
          <p:cNvSpPr/>
          <p:nvPr/>
        </p:nvSpPr>
        <p:spPr>
          <a:xfrm>
            <a:off x="8160980" y="1384127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152187" y="1476374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3,09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223430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30936" y="260442"/>
            <a:ext cx="9220220" cy="927901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574" y="216024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Распределение участников мониторинга по категориям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639666" y="1590774"/>
            <a:ext cx="289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Работники общеобразовательных </a:t>
            </a:r>
            <a:r>
              <a:rPr lang="ru-RU" sz="1200" dirty="0"/>
              <a:t>организаций 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9666" y="2285643"/>
            <a:ext cx="296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представители </a:t>
            </a:r>
            <a:r>
              <a:rPr lang="ru-RU" sz="1200" dirty="0"/>
              <a:t>общественных молодежных организаций и объединений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9666" y="2844527"/>
            <a:ext cx="2983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работники </a:t>
            </a:r>
            <a:r>
              <a:rPr lang="ru-RU" sz="1200" dirty="0"/>
              <a:t>организаций высшего и среднего профессионального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1198" y="3606998"/>
            <a:ext cx="298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специалисты </a:t>
            </a:r>
            <a:r>
              <a:rPr lang="ru-RU" sz="1200" dirty="0"/>
              <a:t>организаций дополнительного образования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1198" y="4068663"/>
            <a:ext cx="2915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специалисты </a:t>
            </a:r>
            <a:r>
              <a:rPr lang="ru-RU" sz="1200" dirty="0"/>
              <a:t>органов исполнительной власти субъектов Российской Федерации, осуществляющих переданные полномочия в сфере управления образованием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1198" y="5047158"/>
            <a:ext cx="2968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сотрудники центров </a:t>
            </a:r>
            <a:r>
              <a:rPr lang="ru-RU" sz="1200" dirty="0"/>
              <a:t>патриотического воспитания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9744" y="5724847"/>
            <a:ext cx="381642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5917</a:t>
            </a:r>
            <a:r>
              <a:rPr lang="ru-RU" sz="1600" dirty="0" smtClean="0"/>
              <a:t> </a:t>
            </a:r>
            <a:r>
              <a:rPr lang="ru-RU" sz="1600" dirty="0"/>
              <a:t>респондентов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83</a:t>
            </a:r>
            <a:r>
              <a:rPr lang="ru-RU" sz="1600" dirty="0" smtClean="0"/>
              <a:t> субъекта </a:t>
            </a:r>
            <a:r>
              <a:rPr lang="ru-RU" sz="1600" dirty="0"/>
              <a:t>Российской Федерации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530276" y="241805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4722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30476" y="4620566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655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289439" y="4823600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224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30676" y="4932759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113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22764" y="4962649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68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6380" y="4937458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135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30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Основные формы сотрудничества организации дополнительного образования с образовательными организациями и органами исполнительной власти субъекта Российской Федерации, осуществляющими управление в сфере образования</a:t>
            </a:r>
          </a:p>
        </p:txBody>
      </p:sp>
      <p:pic>
        <p:nvPicPr>
          <p:cNvPr id="10242" name="Picture 2" descr="C:\Users\Kate\Desktop\ПВ-23\12.01Схемы\часть 3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576" y="2070025"/>
            <a:ext cx="4271482" cy="44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425131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12618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89245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697" y="352569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557" y="16319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483113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868" y="1631922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проведение совместных семинаров-совещаний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868" y="1980431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в проведении встреч с ветеранами, участниками боевых действий, членами патриотических объединений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277251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в мероприятиях по празднованию памятных исторических событий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868" y="3348583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спортивных мероприятий в рамках программ патриотического воспитания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868" y="414067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программ допризывной подготовки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868" y="471673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конкурсов детского и юношеского творчества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770636" y="1528505"/>
            <a:ext cx="679819" cy="567271"/>
            <a:chOff x="4595447" y="1119550"/>
            <a:chExt cx="679819" cy="567271"/>
          </a:xfrm>
        </p:grpSpPr>
        <p:sp>
          <p:nvSpPr>
            <p:cNvPr id="23" name="Овал 22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15 %</a:t>
              </a:r>
              <a:endParaRPr lang="ru-RU" sz="1600" b="1" dirty="0"/>
            </a:p>
          </p:txBody>
        </p:sp>
      </p:grpSp>
      <p:sp>
        <p:nvSpPr>
          <p:cNvPr id="25" name="Овал 24"/>
          <p:cNvSpPr/>
          <p:nvPr/>
        </p:nvSpPr>
        <p:spPr>
          <a:xfrm>
            <a:off x="5351897" y="2690801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43104" y="2783048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19 %</a:t>
            </a:r>
            <a:endParaRPr lang="ru-RU" sz="1600" b="1" dirty="0"/>
          </a:p>
        </p:txBody>
      </p:sp>
      <p:sp>
        <p:nvSpPr>
          <p:cNvPr id="27" name="Овал 26"/>
          <p:cNvSpPr/>
          <p:nvPr/>
        </p:nvSpPr>
        <p:spPr>
          <a:xfrm>
            <a:off x="5343451" y="5364807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334658" y="5457054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22 %</a:t>
            </a:r>
            <a:endParaRPr lang="ru-RU" sz="1600" b="1" dirty="0"/>
          </a:p>
        </p:txBody>
      </p:sp>
      <p:sp>
        <p:nvSpPr>
          <p:cNvPr id="29" name="Овал 28"/>
          <p:cNvSpPr/>
          <p:nvPr/>
        </p:nvSpPr>
        <p:spPr>
          <a:xfrm>
            <a:off x="346813" y="5321654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38019" y="5413901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18 %</a:t>
            </a:r>
            <a:endParaRPr lang="ru-RU" sz="1600" b="1" dirty="0"/>
          </a:p>
        </p:txBody>
      </p:sp>
      <p:sp>
        <p:nvSpPr>
          <p:cNvPr id="31" name="Овал 30"/>
          <p:cNvSpPr/>
          <p:nvPr/>
        </p:nvSpPr>
        <p:spPr>
          <a:xfrm>
            <a:off x="382089" y="2118432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73296" y="221067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7 %</a:t>
            </a:r>
            <a:endParaRPr lang="ru-RU" sz="1600" b="1" dirty="0"/>
          </a:p>
        </p:txBody>
      </p:sp>
      <p:sp>
        <p:nvSpPr>
          <p:cNvPr id="33" name="Овал 32"/>
          <p:cNvSpPr/>
          <p:nvPr/>
        </p:nvSpPr>
        <p:spPr>
          <a:xfrm>
            <a:off x="2391179" y="1337116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376213" y="1429363"/>
            <a:ext cx="6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19 %</a:t>
            </a:r>
            <a:endParaRPr lang="ru-RU" sz="1600" b="1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1390191" y="2821434"/>
            <a:ext cx="144016" cy="99055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11390" y="2821434"/>
            <a:ext cx="1078801" cy="1344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242578" y="2787328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710039" y="203855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2886442" y="2048493"/>
            <a:ext cx="0" cy="53573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086560" y="2312339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3834532" y="2312339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1674292" y="1974570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481628" y="2264789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4904939" y="3438708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1390" y="6037337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1978857" y="5701948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4642847" y="3445049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6047979" y="3397498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65985" y="5989786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84588" y="6051636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348301" y="5424052"/>
            <a:ext cx="236287" cy="65067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5975971" y="5979628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 descr="C:\Users\Kate\Desktop\ПВ-23\12.01Схемы\иконки\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4712" y="5211851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ate\Desktop\ПВ-23\12.01Схемы\иконки\1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6445" y="1209672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Kate\Desktop\ПВ-23\12.01Схемы\иконки\1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360" y="5227351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Kate\Desktop\ПВ-23\12.01Схемы\иконки\1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8301" y="1475582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Kate\Desktop\ПВ-23\12.01Схемы\иконки\1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9138" y="2685703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Kate\Desktop\ПВ-23\12.01Схемы\иконки\1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084" y="2031306"/>
            <a:ext cx="409681" cy="78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263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Kate\Desktop\ПВ-23\12.01Схемы\часть 3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150" y="2193352"/>
            <a:ext cx="3646588" cy="37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70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543" y="581342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772" y="1836415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543" y="241247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7783" y="306055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0207" y="120491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543" y="4428703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6467954" y="1116335"/>
            <a:ext cx="384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краткосрочные программы повышения квалификации (до 20 часов), включая лекционно-семинарские циклы, мастер-классы, групповые тренинги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67954" y="1764407"/>
            <a:ext cx="399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выездные мероприятия по повышению квалификации, включая летние школы, краткосрочные курсы и семинары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67954" y="2310854"/>
            <a:ext cx="399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дистанционное интерактивное обучение, в </a:t>
            </a:r>
            <a:r>
              <a:rPr lang="ru-RU" sz="1200" dirty="0" err="1"/>
              <a:t>т.ч</a:t>
            </a:r>
            <a:r>
              <a:rPr lang="ru-RU" sz="1200" dirty="0"/>
              <a:t>. мастер-классы, курсы обучения, семинары, групповые тренинги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67954" y="2988543"/>
            <a:ext cx="399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совместная научно-исследовательская или проектная деятельность, в том числе с участием работников вузов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67954" y="3605755"/>
            <a:ext cx="399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программы повышения квалификации, проводимые приглашенными специалистами, другими вузами или специализированными организациями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67954" y="4397345"/>
            <a:ext cx="399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курсы повышения квалификации на базе других вузов, научных центров и специализированных организаций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5262650" y="3347278"/>
            <a:ext cx="588106" cy="567271"/>
            <a:chOff x="4626620" y="1119550"/>
            <a:chExt cx="588106" cy="567271"/>
          </a:xfrm>
        </p:grpSpPr>
        <p:sp>
          <p:nvSpPr>
            <p:cNvPr id="83" name="Овал 82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626620" y="1211797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25 %</a:t>
              </a:r>
              <a:endParaRPr lang="ru-RU" sz="1600" b="1" dirty="0"/>
            </a:p>
          </p:txBody>
        </p:sp>
      </p:grpSp>
      <p:sp>
        <p:nvSpPr>
          <p:cNvPr id="85" name="Овал 84"/>
          <p:cNvSpPr/>
          <p:nvPr/>
        </p:nvSpPr>
        <p:spPr>
          <a:xfrm>
            <a:off x="4944969" y="5125415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4936176" y="5217662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18 %</a:t>
            </a:r>
            <a:endParaRPr lang="ru-RU" sz="1600" b="1" dirty="0"/>
          </a:p>
        </p:txBody>
      </p:sp>
      <p:sp>
        <p:nvSpPr>
          <p:cNvPr id="87" name="Овал 86"/>
          <p:cNvSpPr/>
          <p:nvPr/>
        </p:nvSpPr>
        <p:spPr>
          <a:xfrm>
            <a:off x="3462395" y="5838136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/>
          <p:cNvSpPr txBox="1"/>
          <p:nvPr/>
        </p:nvSpPr>
        <p:spPr>
          <a:xfrm>
            <a:off x="3453602" y="5930383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21 %</a:t>
            </a:r>
            <a:endParaRPr lang="ru-RU" sz="1600" b="1" dirty="0"/>
          </a:p>
        </p:txBody>
      </p:sp>
      <p:sp>
        <p:nvSpPr>
          <p:cNvPr id="89" name="Овал 88"/>
          <p:cNvSpPr/>
          <p:nvPr/>
        </p:nvSpPr>
        <p:spPr>
          <a:xfrm>
            <a:off x="439949" y="4938438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/>
          <p:cNvSpPr txBox="1"/>
          <p:nvPr/>
        </p:nvSpPr>
        <p:spPr>
          <a:xfrm>
            <a:off x="431156" y="5030685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8 %</a:t>
            </a:r>
            <a:endParaRPr lang="ru-RU" sz="1600" b="1" dirty="0"/>
          </a:p>
        </p:txBody>
      </p:sp>
      <p:sp>
        <p:nvSpPr>
          <p:cNvPr id="91" name="Овал 90"/>
          <p:cNvSpPr/>
          <p:nvPr/>
        </p:nvSpPr>
        <p:spPr>
          <a:xfrm>
            <a:off x="340661" y="3398492"/>
            <a:ext cx="567271" cy="567271"/>
          </a:xfrm>
          <a:prstGeom prst="ellipse">
            <a:avLst/>
          </a:prstGeom>
          <a:noFill/>
          <a:ln w="19050">
            <a:solidFill>
              <a:srgbClr val="00407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340661" y="349073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8 %</a:t>
            </a:r>
            <a:endParaRPr lang="ru-RU" sz="1600" b="1" dirty="0"/>
          </a:p>
        </p:txBody>
      </p:sp>
      <p:sp>
        <p:nvSpPr>
          <p:cNvPr id="93" name="Овал 92"/>
          <p:cNvSpPr/>
          <p:nvPr/>
        </p:nvSpPr>
        <p:spPr>
          <a:xfrm>
            <a:off x="1063672" y="2352695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/>
          <p:cNvSpPr txBox="1"/>
          <p:nvPr/>
        </p:nvSpPr>
        <p:spPr>
          <a:xfrm>
            <a:off x="1054879" y="2444942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13 %</a:t>
            </a:r>
            <a:endParaRPr lang="ru-RU" sz="1600" b="1" dirty="0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69962" y="4101494"/>
            <a:ext cx="1371348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Овал 96"/>
          <p:cNvSpPr/>
          <p:nvPr/>
        </p:nvSpPr>
        <p:spPr>
          <a:xfrm>
            <a:off x="287339" y="4067388"/>
            <a:ext cx="90809" cy="95101"/>
          </a:xfrm>
          <a:prstGeom prst="ellipse">
            <a:avLst/>
          </a:prstGeom>
          <a:solidFill>
            <a:srgbClr val="004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382532" y="3054129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 flipV="1">
            <a:off x="1558935" y="3064073"/>
            <a:ext cx="414150" cy="42585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4547401" y="4131112"/>
            <a:ext cx="1139054" cy="201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Овал 101"/>
          <p:cNvSpPr/>
          <p:nvPr/>
        </p:nvSpPr>
        <p:spPr>
          <a:xfrm>
            <a:off x="346785" y="2990149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5655860" y="4083562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4498011" y="5873322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404526" y="5654120"/>
            <a:ext cx="1146878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1551404" y="4604484"/>
            <a:ext cx="0" cy="105935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4053682" y="5144741"/>
            <a:ext cx="444329" cy="73492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/>
          <p:cNvSpPr/>
          <p:nvPr/>
        </p:nvSpPr>
        <p:spPr>
          <a:xfrm>
            <a:off x="5641051" y="5832112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59121" y="5606570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2703532" y="6524965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2703532" y="5654120"/>
            <a:ext cx="0" cy="89393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Овал 111"/>
          <p:cNvSpPr/>
          <p:nvPr/>
        </p:nvSpPr>
        <p:spPr>
          <a:xfrm>
            <a:off x="4094915" y="6452957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3" name="Picture 3" descr="C:\Users\Kate\Desktop\ПВ-23\12.01Схемы\иконки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9142" y="3277286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C:\Users\Kate\Desktop\ПВ-23\12.01Схемы\иконки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02" y="2220214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5" descr="C:\Users\Kate\Desktop\ПВ-23\12.01Схемы\иконки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145" y="4783773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C:\Users\Kate\Desktop\ПВ-23\12.01Схемы\иконки\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950" y="5048082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8" descr="C:\Users\Kate\Desktop\ПВ-23\12.01Схемы\иконки\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6661" y="5760803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6467954" y="4901899"/>
            <a:ext cx="3991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педагогические и научные стажировки, целевые стажировки (для административно-управленческого персонала) в вузах, исследовательских центрах и специализированных организациях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467954" y="5764254"/>
            <a:ext cx="399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другое</a:t>
            </a:r>
            <a:endParaRPr lang="ru-RU" sz="1200" dirty="0"/>
          </a:p>
        </p:txBody>
      </p:sp>
      <p:sp>
        <p:nvSpPr>
          <p:cNvPr id="126" name="Овал 125"/>
          <p:cNvSpPr/>
          <p:nvPr/>
        </p:nvSpPr>
        <p:spPr>
          <a:xfrm>
            <a:off x="2412251" y="1417855"/>
            <a:ext cx="567271" cy="567271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TextBox 126"/>
          <p:cNvSpPr txBox="1"/>
          <p:nvPr/>
        </p:nvSpPr>
        <p:spPr>
          <a:xfrm>
            <a:off x="2403458" y="1510102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5 %</a:t>
            </a:r>
            <a:endParaRPr lang="ru-RU" sz="1600" b="1" dirty="0"/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1790494" y="2049106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V="1">
            <a:off x="2979522" y="2049106"/>
            <a:ext cx="0" cy="45223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Овал 129"/>
          <p:cNvSpPr/>
          <p:nvPr/>
        </p:nvSpPr>
        <p:spPr>
          <a:xfrm>
            <a:off x="1754747" y="1985126"/>
            <a:ext cx="90809" cy="95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4665717" y="1570860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TextBox 132"/>
          <p:cNvSpPr txBox="1"/>
          <p:nvPr/>
        </p:nvSpPr>
        <p:spPr>
          <a:xfrm>
            <a:off x="4665717" y="1663107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2 %</a:t>
            </a:r>
            <a:endParaRPr lang="ru-RU" sz="1600" b="1" dirty="0"/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3946946" y="2273862"/>
            <a:ext cx="1371348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Овал 134"/>
          <p:cNvSpPr/>
          <p:nvPr/>
        </p:nvSpPr>
        <p:spPr>
          <a:xfrm>
            <a:off x="5295820" y="2239756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Picture 7" descr="C:\Users\Kate\Desktop\ПВ-23\12.01Схемы\иконки\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6513" y="1419172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Прямая соединительная линия 136"/>
          <p:cNvCxnSpPr/>
          <p:nvPr/>
        </p:nvCxnSpPr>
        <p:spPr>
          <a:xfrm flipV="1">
            <a:off x="3153206" y="2287306"/>
            <a:ext cx="793740" cy="3353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142" name="Прямоугольник 141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4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Формы подготовки и повышения квалификации специалистов по патриотическому воспитанию в </a:t>
            </a:r>
            <a:r>
              <a:rPr lang="ru-RU" sz="20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организациях </a:t>
            </a:r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дополнительного </a:t>
            </a:r>
            <a:r>
              <a:rPr lang="ru-RU" sz="20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образования</a:t>
            </a:r>
            <a:endParaRPr lang="ru-RU" sz="20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Kate\Desktop\ПВ-23\12.01Схемы\иконки\6_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085" y="1260351"/>
            <a:ext cx="388616" cy="7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ate\Desktop\ПВ-23\12.01Схемы\иконки\6_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316" y="3306231"/>
            <a:ext cx="388616" cy="7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Прямоугольник 147"/>
          <p:cNvSpPr/>
          <p:nvPr/>
        </p:nvSpPr>
        <p:spPr>
          <a:xfrm>
            <a:off x="6035032" y="3715905"/>
            <a:ext cx="205308" cy="198802"/>
          </a:xfrm>
          <a:prstGeom prst="rect">
            <a:avLst/>
          </a:prstGeom>
          <a:noFill/>
          <a:ln w="127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6052848" y="3735989"/>
            <a:ext cx="169676" cy="164299"/>
          </a:xfrm>
          <a:prstGeom prst="rect">
            <a:avLst/>
          </a:prstGeom>
          <a:solidFill>
            <a:srgbClr val="0070C0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/>
          <p:cNvSpPr/>
          <p:nvPr/>
        </p:nvSpPr>
        <p:spPr>
          <a:xfrm>
            <a:off x="6033119" y="4942699"/>
            <a:ext cx="205308" cy="198802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/>
          <p:cNvSpPr/>
          <p:nvPr/>
        </p:nvSpPr>
        <p:spPr>
          <a:xfrm>
            <a:off x="6050935" y="4962783"/>
            <a:ext cx="169676" cy="164299"/>
          </a:xfrm>
          <a:prstGeom prst="rect">
            <a:avLst/>
          </a:prstGeom>
          <a:solidFill>
            <a:srgbClr val="7030A0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337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164" y="2814819"/>
            <a:ext cx="9220220" cy="1800200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164" y="2814819"/>
            <a:ext cx="181618" cy="1800200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3532742"/>
            <a:ext cx="9089390" cy="1501751"/>
          </a:xfrm>
        </p:spPr>
        <p:txBody>
          <a:bodyPr>
            <a:normAutofit/>
          </a:bodyPr>
          <a:lstStyle/>
          <a:p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молодежные общественные патриотические </a:t>
            </a:r>
            <a:r>
              <a:rPr lang="ru-RU" sz="3200" b="0" cap="none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организаций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878715"/>
            <a:ext cx="9089390" cy="165402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Результаты </a:t>
            </a:r>
            <a:r>
              <a:rPr lang="ru-RU" sz="4000" b="1" cap="all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мониторинга:</a:t>
            </a:r>
            <a:endParaRPr lang="ru-RU" sz="4000" b="1" cap="all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73290" y="6948983"/>
            <a:ext cx="563558" cy="402567"/>
          </a:xfrm>
          <a:noFill/>
        </p:spPr>
        <p:txBody>
          <a:bodyPr/>
          <a:lstStyle/>
          <a:p>
            <a:fld id="{48981E2D-1E9D-4413-80E6-CBAB1614DC9C}" type="slidenum">
              <a:rPr lang="ru-RU" smtClean="0">
                <a:solidFill>
                  <a:srgbClr val="00B0F0"/>
                </a:solidFill>
              </a:rPr>
              <a:pPr/>
              <a:t>32</a:t>
            </a:fld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607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/>
          <p:nvPr/>
        </p:nvCxnSpPr>
        <p:spPr>
          <a:xfrm>
            <a:off x="4904939" y="324490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209560" y="5843529"/>
            <a:ext cx="1799760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33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63783" y="8868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Приоритетные направления патриотического воспитания </a:t>
            </a:r>
          </a:p>
        </p:txBody>
      </p:sp>
      <p:pic>
        <p:nvPicPr>
          <p:cNvPr id="6146" name="Picture 2" descr="C:\Users\Kate\Desktop\ПВ-23\12.01Схемы\часть 4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236" y="2080225"/>
            <a:ext cx="3718902" cy="373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401322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281237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82973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697" y="346298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557" y="178697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868" y="178697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сохранение памяти о Великой Отечественной войне 1941-1945 годов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868" y="2281237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изучение народной культуры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278355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борьба с современными проявлениями нацизма и </a:t>
            </a:r>
            <a:r>
              <a:rPr lang="ru-RU" sz="1200" dirty="0" smtClean="0"/>
              <a:t>ксенофобии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868" y="3389233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популяризация спорта и здорового образа жизни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868" y="400768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450455" y="2589744"/>
            <a:ext cx="679819" cy="567271"/>
            <a:chOff x="4595447" y="1119550"/>
            <a:chExt cx="679819" cy="567271"/>
          </a:xfrm>
        </p:grpSpPr>
        <p:sp>
          <p:nvSpPr>
            <p:cNvPr id="23" name="Овал 22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31 %</a:t>
              </a:r>
              <a:endParaRPr lang="ru-RU" sz="1600" b="1" dirty="0"/>
            </a:p>
          </p:txBody>
        </p:sp>
      </p:grpSp>
      <p:sp>
        <p:nvSpPr>
          <p:cNvPr id="25" name="Овал 24"/>
          <p:cNvSpPr/>
          <p:nvPr/>
        </p:nvSpPr>
        <p:spPr>
          <a:xfrm>
            <a:off x="5241773" y="5162888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232980" y="5255135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22 %</a:t>
            </a:r>
            <a:endParaRPr lang="ru-RU" sz="1600" b="1" dirty="0"/>
          </a:p>
        </p:txBody>
      </p:sp>
      <p:sp>
        <p:nvSpPr>
          <p:cNvPr id="27" name="Овал 26"/>
          <p:cNvSpPr/>
          <p:nvPr/>
        </p:nvSpPr>
        <p:spPr>
          <a:xfrm>
            <a:off x="445375" y="4882967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36582" y="4975214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19 %</a:t>
            </a:r>
            <a:endParaRPr lang="ru-RU" sz="1600" b="1" dirty="0"/>
          </a:p>
        </p:txBody>
      </p:sp>
      <p:sp>
        <p:nvSpPr>
          <p:cNvPr id="29" name="Овал 28"/>
          <p:cNvSpPr/>
          <p:nvPr/>
        </p:nvSpPr>
        <p:spPr>
          <a:xfrm>
            <a:off x="356794" y="1901968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48000" y="1994215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24 %</a:t>
            </a:r>
            <a:endParaRPr lang="ru-RU" sz="1600" b="1" dirty="0"/>
          </a:p>
        </p:txBody>
      </p:sp>
      <p:sp>
        <p:nvSpPr>
          <p:cNvPr id="31" name="Овал 30"/>
          <p:cNvSpPr/>
          <p:nvPr/>
        </p:nvSpPr>
        <p:spPr>
          <a:xfrm>
            <a:off x="3773629" y="1260351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764836" y="1352598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4 %</a:t>
            </a:r>
            <a:endParaRPr lang="ru-RU" sz="1600" b="1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1638755" y="2681991"/>
            <a:ext cx="126346" cy="36941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11390" y="2627626"/>
            <a:ext cx="1363763" cy="5436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000050" y="1913234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2777659" y="1925997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6047979" y="3203690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311390" y="5555497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1978857" y="5082208"/>
            <a:ext cx="398870" cy="5118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4642847" y="3251241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5937855" y="5793302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75966" y="2570100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3834532" y="5230244"/>
            <a:ext cx="375028" cy="61328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306140" y="5497788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391795" y="1858631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2" descr="C:\Users\Kate\Desktop\ПВ-23\12.01Схемы\иконки\люди\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271" y="4775314"/>
            <a:ext cx="609748" cy="7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Kate\Desktop\ПВ-23\12.01Схемы\иконки\люди\3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149" y="1876754"/>
            <a:ext cx="609748" cy="7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Kate\Desktop\ПВ-23\12.01Схемы\иконки\люди\3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860" y="2478005"/>
            <a:ext cx="609748" cy="7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Kate\Desktop\ПВ-23\12.01Схемы\иконки\люди\3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025" y="5063175"/>
            <a:ext cx="609748" cy="7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C:\Users\Kate\Desktop\ПВ-23\12.01Схемы\иконки\люди\3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088" y="1139556"/>
            <a:ext cx="609748" cy="7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234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34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Наиболее эффективные формы патриотического воспитания</a:t>
            </a:r>
          </a:p>
        </p:txBody>
      </p:sp>
      <p:pic>
        <p:nvPicPr>
          <p:cNvPr id="5122" name="Picture 2" descr="C:\Users\Kate\Desktop\ПВ-23\12.01Схемы\часть 4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151" y="2253517"/>
            <a:ext cx="4278037" cy="43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16683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787347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697" y="356634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487178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868" y="154838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встречи с ветеранами Великой Отечественной войны 1941-1945 годов и их прямыми потомками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868" y="205243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встречи с воинами-интернационалистами, участниками локальных войн и конфликтов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868" y="2628503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проведение конкурсов детского и юношеского творчества по тематике патриотического воспитания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3420591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проведение спортивных мероприятий, посвященных патриотическому воспитанию детей и молодежи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868" y="436772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популяризация патриотического воспитания в СМИ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868" y="48717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другое 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954913" y="5445608"/>
            <a:ext cx="679819" cy="567271"/>
            <a:chOff x="4595447" y="1119550"/>
            <a:chExt cx="679819" cy="567271"/>
          </a:xfrm>
        </p:grpSpPr>
        <p:sp>
          <p:nvSpPr>
            <p:cNvPr id="22" name="Овал 21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75 %</a:t>
              </a:r>
              <a:endParaRPr lang="ru-RU" sz="1600" b="1" dirty="0"/>
            </a:p>
          </p:txBody>
        </p:sp>
      </p:grpSp>
      <p:sp>
        <p:nvSpPr>
          <p:cNvPr id="24" name="Овал 23"/>
          <p:cNvSpPr/>
          <p:nvPr/>
        </p:nvSpPr>
        <p:spPr>
          <a:xfrm>
            <a:off x="4990413" y="1620391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981620" y="1712638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6 %</a:t>
            </a:r>
            <a:endParaRPr lang="ru-RU" sz="1600" b="1" dirty="0"/>
          </a:p>
        </p:txBody>
      </p:sp>
      <p:sp>
        <p:nvSpPr>
          <p:cNvPr id="26" name="Овал 25"/>
          <p:cNvSpPr/>
          <p:nvPr/>
        </p:nvSpPr>
        <p:spPr>
          <a:xfrm>
            <a:off x="5237732" y="2484487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228939" y="2576734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5</a:t>
            </a:r>
            <a:r>
              <a:rPr lang="ru-RU" sz="1600" b="1" dirty="0" smtClean="0"/>
              <a:t> %</a:t>
            </a:r>
            <a:endParaRPr lang="ru-RU" sz="1600" b="1" dirty="0"/>
          </a:p>
        </p:txBody>
      </p:sp>
      <p:sp>
        <p:nvSpPr>
          <p:cNvPr id="28" name="Овал 27"/>
          <p:cNvSpPr/>
          <p:nvPr/>
        </p:nvSpPr>
        <p:spPr>
          <a:xfrm>
            <a:off x="5198561" y="3492599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189767" y="3584846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6 %</a:t>
            </a:r>
            <a:endParaRPr lang="ru-RU" sz="1600" b="1" dirty="0"/>
          </a:p>
        </p:txBody>
      </p:sp>
      <p:sp>
        <p:nvSpPr>
          <p:cNvPr id="32" name="Овал 31"/>
          <p:cNvSpPr/>
          <p:nvPr/>
        </p:nvSpPr>
        <p:spPr>
          <a:xfrm>
            <a:off x="572178" y="1557176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57212" y="1649423"/>
            <a:ext cx="6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1 %</a:t>
            </a:r>
            <a:endParaRPr lang="ru-RU" sz="1600" b="1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83646" y="2145477"/>
            <a:ext cx="1531885" cy="4272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391482" y="3121602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784117" y="3121602"/>
            <a:ext cx="607678" cy="45399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355478" y="4140671"/>
            <a:ext cx="1521881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871945" y="2231817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385249" y="2196455"/>
            <a:ext cx="486696" cy="63896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5543923" y="2196455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5831955" y="4091379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111477" y="6074729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852322" y="5412740"/>
            <a:ext cx="236287" cy="65067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5831955" y="3060551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327227" y="1197136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318434" y="1289383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7 %</a:t>
            </a:r>
            <a:endParaRPr lang="ru-RU" sz="1600" b="1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2591595" y="1836136"/>
            <a:ext cx="0" cy="696923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91595" y="1860872"/>
            <a:ext cx="1314945" cy="15326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3887739" y="1836415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525122" y="6012879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31355" y="2097926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H="1" flipV="1">
            <a:off x="2015531" y="2116831"/>
            <a:ext cx="406637" cy="41622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C:\Users\Kate\Desktop\ПВ-23\12.01Схемы\иконки\люди\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973" y="3283201"/>
            <a:ext cx="703038" cy="8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Kate\Desktop\ПВ-23\12.01Схемы\иконки\люди\2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1841" y="5221400"/>
            <a:ext cx="703038" cy="8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Kate\Desktop\ПВ-23\12.01Схемы\иконки\люди\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582" y="1370920"/>
            <a:ext cx="703038" cy="8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Kate\Desktop\ПВ-23\12.01Схемы\иконки\люди\2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4189" y="980154"/>
            <a:ext cx="703038" cy="8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Kate\Desktop\ПВ-23\12.01Схемы\иконки\люди\3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663" y="2299629"/>
            <a:ext cx="703038" cy="8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Kate\Desktop\ПВ-23\12.01Схемы\иконки\люди\2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876" y="1264914"/>
            <a:ext cx="703038" cy="8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730" y="170896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6" y="434534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0077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35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Средняя оценка </a:t>
            </a:r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деятельности образовательной организации при проведении работ по патриотическому воспитанию по пятибалльной шкале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0936" y="1332359"/>
            <a:ext cx="3819620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" b="1" dirty="0"/>
              <a:t>П</a:t>
            </a:r>
            <a:r>
              <a:rPr lang="ru-RU" sz="960" dirty="0"/>
              <a:t>отребность представителей в повышении квалификации по направлению патриотического </a:t>
            </a:r>
            <a:r>
              <a:rPr lang="ru-RU" sz="960" dirty="0" smtClean="0"/>
              <a:t>воспитания</a:t>
            </a:r>
          </a:p>
          <a:p>
            <a:endParaRPr lang="ru-RU" sz="960" b="1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работы профессиональных образовательных организаций и образовательных организаций высшего образования субъекта Российской Федерации по патриотическому </a:t>
            </a:r>
            <a:r>
              <a:rPr lang="ru-RU" sz="960" dirty="0" smtClean="0"/>
              <a:t>воспитанию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работы общеобразовательных организаций субъекта Российской Федерации по патриотическому </a:t>
            </a:r>
            <a:r>
              <a:rPr lang="ru-RU" sz="960" dirty="0" smtClean="0"/>
              <a:t>воспитанию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работы центра патриотического воспитания региона в координации работы детских и молодежных патриотических </a:t>
            </a:r>
            <a:r>
              <a:rPr lang="ru-RU" sz="960" dirty="0" smtClean="0"/>
              <a:t>организаций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взаимодействия с центрами патриотического воспитания при проведении работ по патриотическому </a:t>
            </a:r>
            <a:r>
              <a:rPr lang="ru-RU" sz="960" dirty="0" smtClean="0"/>
              <a:t>воспитанию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взаимодействия с организациями дополнительного </a:t>
            </a:r>
            <a:r>
              <a:rPr lang="ru-RU" sz="960" dirty="0" smtClean="0"/>
              <a:t>образования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взаимодействия с образовательными организациями высшего и среднего образования при проведении работ по патриотическому </a:t>
            </a:r>
            <a:r>
              <a:rPr lang="ru-RU" sz="960" dirty="0" smtClean="0"/>
              <a:t>воспитанию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взаимодействия с общеобразовательными организациями при проведении работ по патриотическому </a:t>
            </a:r>
            <a:r>
              <a:rPr lang="ru-RU" sz="960" dirty="0" smtClean="0"/>
              <a:t>воспитанию</a:t>
            </a:r>
          </a:p>
          <a:p>
            <a:endParaRPr lang="ru-RU" sz="960" dirty="0"/>
          </a:p>
          <a:p>
            <a:r>
              <a:rPr lang="ru-RU" sz="960" b="1" dirty="0"/>
              <a:t>Э</a:t>
            </a:r>
            <a:r>
              <a:rPr lang="ru-RU" sz="960" dirty="0"/>
              <a:t>ффективность взаимодействия с органами государственной власти, осуществляющих управление в сфере образования, при проведении работ по патриотическому воспитанию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906540" y="1206500"/>
            <a:ext cx="6723360" cy="4945639"/>
            <a:chOff x="3978548" y="1301585"/>
            <a:chExt cx="6648732" cy="4341514"/>
          </a:xfrm>
        </p:grpSpPr>
        <p:pic>
          <p:nvPicPr>
            <p:cNvPr id="4098" name="Picture 2" descr="C:\Users\Kate\Desktop\ПВ-23\12.01Схемы\часть 4\5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548" y="1301585"/>
              <a:ext cx="6408712" cy="434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307140" y="1748876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3,41</a:t>
              </a:r>
              <a:endParaRPr lang="ru-RU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47100" y="2102756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3,15</a:t>
              </a:r>
              <a:endParaRPr lang="ru-RU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03556" y="2447111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3,57</a:t>
              </a:r>
              <a:endParaRPr lang="ru-RU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09503" y="2791466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3,39</a:t>
              </a:r>
              <a:endParaRPr lang="ru-RU" sz="1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99154" y="3130020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3,73</a:t>
              </a:r>
              <a:endParaRPr lang="ru-RU" sz="1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97609" y="3475970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3,82</a:t>
              </a:r>
              <a:endParaRPr lang="ru-RU" sz="1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09503" y="3814524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3,42</a:t>
              </a:r>
              <a:endParaRPr lang="ru-RU" sz="16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913366" y="4153078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3,83</a:t>
              </a:r>
              <a:endParaRPr lang="ru-RU" sz="1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39174" y="4491632"/>
              <a:ext cx="588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3,87</a:t>
              </a:r>
              <a:endParaRPr lang="ru-RU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032518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36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Основные формы сотрудничества с образовательными организациями и органами исполнительной власти субъекта Российской Федерации, осуществляющими управление в сфере образования</a:t>
            </a:r>
          </a:p>
        </p:txBody>
      </p:sp>
      <p:pic>
        <p:nvPicPr>
          <p:cNvPr id="3074" name="Picture 2" descr="C:\Users\Kate\Desktop\ПВ-23\12.01Схемы\часть 4\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131" y="2032204"/>
            <a:ext cx="4317561" cy="434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652" y="4212630"/>
            <a:ext cx="243897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09483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869068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92" y="3487014"/>
            <a:ext cx="243897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557" y="16319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652" y="4792450"/>
            <a:ext cx="243897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868" y="1631922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проведение совместных семинаров-совещаний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868" y="209483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в проведении встреч с ветеранами, участниками боевых действий, членами патриотических объединений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868" y="282288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в мероприятиях по празднованию памятных исторических событий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3430304"/>
            <a:ext cx="3600400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спортивных мероприятий в рамках программ патриотического воспитания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868" y="4215740"/>
            <a:ext cx="360040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программ допризывной подготовки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868" y="4801096"/>
            <a:ext cx="360040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организация и проведение конкурсов детского и юношеского творчества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770636" y="1528505"/>
            <a:ext cx="679819" cy="567271"/>
            <a:chOff x="4595447" y="1119550"/>
            <a:chExt cx="679819" cy="567271"/>
          </a:xfrm>
        </p:grpSpPr>
        <p:sp>
          <p:nvSpPr>
            <p:cNvPr id="22" name="Овал 21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14 %</a:t>
              </a:r>
              <a:endParaRPr lang="ru-RU" sz="1600" b="1" dirty="0"/>
            </a:p>
          </p:txBody>
        </p:sp>
      </p:grpSp>
      <p:sp>
        <p:nvSpPr>
          <p:cNvPr id="24" name="Овал 23"/>
          <p:cNvSpPr/>
          <p:nvPr/>
        </p:nvSpPr>
        <p:spPr>
          <a:xfrm>
            <a:off x="5351897" y="2690801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343104" y="2783048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19 %</a:t>
            </a:r>
            <a:endParaRPr lang="ru-RU" sz="1600" b="1" dirty="0"/>
          </a:p>
        </p:txBody>
      </p:sp>
      <p:sp>
        <p:nvSpPr>
          <p:cNvPr id="26" name="Овал 25"/>
          <p:cNvSpPr/>
          <p:nvPr/>
        </p:nvSpPr>
        <p:spPr>
          <a:xfrm>
            <a:off x="5343451" y="5364807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334658" y="5457054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21 %</a:t>
            </a:r>
            <a:endParaRPr lang="ru-RU" sz="1600" b="1" dirty="0"/>
          </a:p>
        </p:txBody>
      </p:sp>
      <p:sp>
        <p:nvSpPr>
          <p:cNvPr id="28" name="Овал 27"/>
          <p:cNvSpPr/>
          <p:nvPr/>
        </p:nvSpPr>
        <p:spPr>
          <a:xfrm>
            <a:off x="346813" y="5321654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38019" y="5413901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18 %</a:t>
            </a:r>
            <a:endParaRPr lang="ru-RU" sz="1600" b="1" dirty="0"/>
          </a:p>
        </p:txBody>
      </p:sp>
      <p:sp>
        <p:nvSpPr>
          <p:cNvPr id="30" name="Овал 29"/>
          <p:cNvSpPr/>
          <p:nvPr/>
        </p:nvSpPr>
        <p:spPr>
          <a:xfrm>
            <a:off x="382089" y="2118432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73296" y="221067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1</a:t>
            </a:r>
            <a:r>
              <a:rPr lang="ru-RU" sz="1600" b="1" dirty="0" smtClean="0"/>
              <a:t>2 %</a:t>
            </a:r>
            <a:endParaRPr lang="ru-RU" sz="1600" b="1" dirty="0"/>
          </a:p>
        </p:txBody>
      </p:sp>
      <p:sp>
        <p:nvSpPr>
          <p:cNvPr id="32" name="Овал 31"/>
          <p:cNvSpPr/>
          <p:nvPr/>
        </p:nvSpPr>
        <p:spPr>
          <a:xfrm>
            <a:off x="2391179" y="1337116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376213" y="1429363"/>
            <a:ext cx="6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16 %</a:t>
            </a:r>
            <a:endParaRPr lang="ru-RU" sz="1600" b="1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1390191" y="2821434"/>
            <a:ext cx="144016" cy="99055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1390" y="2821434"/>
            <a:ext cx="1078801" cy="1344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242578" y="2787328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1710039" y="203855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2886442" y="2048493"/>
            <a:ext cx="0" cy="53573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086560" y="2312339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834532" y="2312339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1674292" y="1974570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481628" y="2264789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904939" y="3438708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11390" y="6037337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978857" y="5701948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4642847" y="3445049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6047979" y="3397498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265985" y="5989786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584588" y="6051636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348301" y="5424052"/>
            <a:ext cx="236287" cy="65067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5975971" y="5979628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3" descr="C:\Users\Kate\Desktop\ПВ-23\12.01Схемы\иконки\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4712" y="5211851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Kate\Desktop\ПВ-23\12.01Схемы\иконки\1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6445" y="1209672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Kate\Desktop\ПВ-23\12.01Схемы\иконки\1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360" y="5227351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Kate\Desktop\ПВ-23\12.01Схемы\иконки\1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8301" y="1475582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Kate\Desktop\ПВ-23\12.01Схемы\иконки\1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9138" y="2685703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Kate\Desktop\ПВ-23\12.01Схемы\иконки\1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084" y="2031306"/>
            <a:ext cx="409681" cy="78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6051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37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Направления работы по патриотическому воспитанию, нуждающиеся в дополнительной поддержке со стороны образовательных организаций и органов исполнительной власти субъекта Российской Федерации, осуществляющих управление в сфере образования</a:t>
            </a:r>
          </a:p>
        </p:txBody>
      </p:sp>
      <p:pic>
        <p:nvPicPr>
          <p:cNvPr id="2050" name="Picture 2" descr="C:\Users\Kate\Desktop\ПВ-23\12.01Схемы\часть 4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962" y="2253517"/>
            <a:ext cx="4081842" cy="41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652" y="3708623"/>
            <a:ext cx="243897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094830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57306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92" y="3117261"/>
            <a:ext cx="243897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557" y="16319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652" y="4288443"/>
            <a:ext cx="243897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868" y="1631922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информационное сопровождение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868" y="2094830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научно-методическая поддержка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868" y="252687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координационная и организационная помощь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306055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предоставление помещений и материальной базы для проведения мероприятий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868" y="371173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усиление участия патриотических организаций в жизни образовательных учреждений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868" y="429708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другое 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770636" y="1456497"/>
            <a:ext cx="679819" cy="567271"/>
            <a:chOff x="4595447" y="1119550"/>
            <a:chExt cx="679819" cy="567271"/>
          </a:xfrm>
        </p:grpSpPr>
        <p:sp>
          <p:nvSpPr>
            <p:cNvPr id="22" name="Овал 21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19 %</a:t>
              </a:r>
              <a:endParaRPr lang="ru-RU" sz="1600" b="1" dirty="0"/>
            </a:p>
          </p:txBody>
        </p:sp>
      </p:grpSp>
      <p:sp>
        <p:nvSpPr>
          <p:cNvPr id="24" name="Овал 23"/>
          <p:cNvSpPr/>
          <p:nvPr/>
        </p:nvSpPr>
        <p:spPr>
          <a:xfrm>
            <a:off x="5567921" y="2906825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559128" y="2999072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21 %</a:t>
            </a:r>
            <a:endParaRPr lang="ru-RU" sz="1600" b="1" dirty="0"/>
          </a:p>
        </p:txBody>
      </p:sp>
      <p:sp>
        <p:nvSpPr>
          <p:cNvPr id="26" name="Овал 25"/>
          <p:cNvSpPr/>
          <p:nvPr/>
        </p:nvSpPr>
        <p:spPr>
          <a:xfrm>
            <a:off x="5343451" y="5292799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334658" y="5385046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16 %</a:t>
            </a:r>
            <a:endParaRPr lang="ru-RU" sz="1600" b="1" dirty="0"/>
          </a:p>
        </p:txBody>
      </p:sp>
      <p:sp>
        <p:nvSpPr>
          <p:cNvPr id="28" name="Овал 27"/>
          <p:cNvSpPr/>
          <p:nvPr/>
        </p:nvSpPr>
        <p:spPr>
          <a:xfrm>
            <a:off x="346813" y="5249646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38019" y="5341893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21 %</a:t>
            </a:r>
            <a:endParaRPr lang="ru-RU" sz="1600" b="1" dirty="0"/>
          </a:p>
        </p:txBody>
      </p:sp>
      <p:sp>
        <p:nvSpPr>
          <p:cNvPr id="30" name="Овал 29"/>
          <p:cNvSpPr/>
          <p:nvPr/>
        </p:nvSpPr>
        <p:spPr>
          <a:xfrm>
            <a:off x="382089" y="2046424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73296" y="2138671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20 %</a:t>
            </a:r>
            <a:endParaRPr lang="ru-RU" sz="1600" b="1" dirty="0"/>
          </a:p>
        </p:txBody>
      </p:sp>
      <p:sp>
        <p:nvSpPr>
          <p:cNvPr id="32" name="Овал 31"/>
          <p:cNvSpPr/>
          <p:nvPr/>
        </p:nvSpPr>
        <p:spPr>
          <a:xfrm>
            <a:off x="2391179" y="1265108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376213" y="1357355"/>
            <a:ext cx="6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3 %</a:t>
            </a:r>
            <a:endParaRPr lang="ru-RU" sz="1600" b="1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1390191" y="2749426"/>
            <a:ext cx="144016" cy="99055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1390" y="2749426"/>
            <a:ext cx="1078801" cy="1344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242578" y="2715320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1710039" y="1966542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2886442" y="1976485"/>
            <a:ext cx="0" cy="53573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086560" y="2240331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834532" y="2240331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1674292" y="1902562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481628" y="2192781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>
            <a:endCxn id="47" idx="2"/>
          </p:cNvCxnSpPr>
          <p:nvPr/>
        </p:nvCxnSpPr>
        <p:spPr>
          <a:xfrm>
            <a:off x="5120963" y="3654732"/>
            <a:ext cx="1017825" cy="634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11390" y="5965329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978857" y="5629940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4858871" y="3661073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6138788" y="3613522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265985" y="5917778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4209560" y="5979628"/>
            <a:ext cx="1799760" cy="23093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834532" y="5528810"/>
            <a:ext cx="375028" cy="45081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5975971" y="5907620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Picture 3" descr="C:\Users\Kate\Desktop\ПВ-23\12.01Схемы\иконки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454" y="1390679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Kate\Desktop\ПВ-23\12.01Схемы\иконки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1902" y="1156211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Kate\Desktop\ПВ-23\12.01Схемы\иконки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363" y="5140380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Kate\Desktop\ПВ-23\12.01Схемы\иконки\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0577" y="2829492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Kate\Desktop\ПВ-23\12.01Схемы\иконки\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009" y="1932465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C:\Users\Kate\Desktop\ПВ-23\12.01Схемы\иконки\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646" y="5193355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9538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38</a:t>
            </a:fld>
            <a:endParaRPr lang="ru-RU"/>
          </a:p>
        </p:txBody>
      </p:sp>
      <p:grpSp>
        <p:nvGrpSpPr>
          <p:cNvPr id="95" name="Группа 9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Заголовок 1"/>
          <p:cNvSpPr txBox="1">
            <a:spLocks/>
          </p:cNvSpPr>
          <p:nvPr/>
        </p:nvSpPr>
        <p:spPr>
          <a:xfrm>
            <a:off x="412554" y="130220"/>
            <a:ext cx="8928992" cy="972319"/>
          </a:xfrm>
          <a:prstGeom prst="rect">
            <a:avLst/>
          </a:prstGeom>
          <a:noFill/>
          <a:ln>
            <a:noFill/>
          </a:ln>
        </p:spPr>
        <p:txBody>
          <a:bodyPr vert="horz" wrap="square" lIns="104306" tIns="52153" rIns="104306" bIns="52153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168244" rtl="0" eaLnBrk="1" latinLnBrk="0" hangingPunct="1">
              <a:spcBef>
                <a:spcPct val="0"/>
              </a:spcBef>
              <a:buNone/>
              <a:defRPr lang="ru-RU" sz="3200" kern="12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Основные проблемы, существующие в сфере патриотического воспитания</a:t>
            </a:r>
          </a:p>
        </p:txBody>
      </p:sp>
      <p:pic>
        <p:nvPicPr>
          <p:cNvPr id="1026" name="Picture 2" descr="C:\Users\Kate\Desktop\ПВ-23\12.01Схемы\часть 4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462" y="2278253"/>
            <a:ext cx="3991224" cy="40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651" y="4499342"/>
            <a:ext cx="243898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686" y="2309533"/>
            <a:ext cx="268287" cy="27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7" y="3083771"/>
            <a:ext cx="268287" cy="27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91" y="3839082"/>
            <a:ext cx="243898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557" y="16319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651" y="5079162"/>
            <a:ext cx="243898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868" y="163192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должного внимания органов власти к вопросам организации патриотического воспитания обучающихся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868" y="230953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недостаточная профессиональная подготовка преподавателей, осуществляющих патриотическое воспитание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868" y="303758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низкое состояние материальной базы курса ОБЖ и допризывной подготовки в образовательных организациях субъекта Российской Федерации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868" y="37823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недостаточное количество мероприятий военно-спортивной направленности, необходимых для физического развития обучающихся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868" y="450245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элементов патриотического воспитания в семье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868" y="508780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другое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4266580" y="1313274"/>
            <a:ext cx="679819" cy="567271"/>
            <a:chOff x="4595447" y="1119550"/>
            <a:chExt cx="679819" cy="567271"/>
          </a:xfrm>
        </p:grpSpPr>
        <p:sp>
          <p:nvSpPr>
            <p:cNvPr id="58" name="Овал 57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  6 %</a:t>
              </a:r>
              <a:endParaRPr lang="ru-RU" sz="1600" b="1" dirty="0"/>
            </a:p>
          </p:txBody>
        </p:sp>
      </p:grpSp>
      <p:sp>
        <p:nvSpPr>
          <p:cNvPr id="60" name="Овал 59"/>
          <p:cNvSpPr/>
          <p:nvPr/>
        </p:nvSpPr>
        <p:spPr>
          <a:xfrm>
            <a:off x="5351897" y="2690801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5343104" y="2783048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17 %</a:t>
            </a:r>
            <a:endParaRPr lang="ru-RU" sz="1600" b="1" dirty="0"/>
          </a:p>
        </p:txBody>
      </p:sp>
      <p:sp>
        <p:nvSpPr>
          <p:cNvPr id="62" name="Овал 61"/>
          <p:cNvSpPr/>
          <p:nvPr/>
        </p:nvSpPr>
        <p:spPr>
          <a:xfrm>
            <a:off x="5343451" y="5364807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5334658" y="5457054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30 %</a:t>
            </a:r>
            <a:endParaRPr lang="ru-RU" sz="1600" b="1" dirty="0"/>
          </a:p>
        </p:txBody>
      </p:sp>
      <p:sp>
        <p:nvSpPr>
          <p:cNvPr id="64" name="Овал 63"/>
          <p:cNvSpPr/>
          <p:nvPr/>
        </p:nvSpPr>
        <p:spPr>
          <a:xfrm>
            <a:off x="346813" y="5321654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338019" y="5413901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11 %</a:t>
            </a:r>
            <a:endParaRPr lang="ru-RU" sz="1600" b="1" dirty="0"/>
          </a:p>
        </p:txBody>
      </p:sp>
      <p:sp>
        <p:nvSpPr>
          <p:cNvPr id="66" name="Овал 65"/>
          <p:cNvSpPr/>
          <p:nvPr/>
        </p:nvSpPr>
        <p:spPr>
          <a:xfrm>
            <a:off x="382089" y="2118432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373296" y="221067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32 %</a:t>
            </a:r>
            <a:endParaRPr lang="ru-RU" sz="1600" b="1" dirty="0"/>
          </a:p>
        </p:txBody>
      </p:sp>
      <p:sp>
        <p:nvSpPr>
          <p:cNvPr id="68" name="Овал 67"/>
          <p:cNvSpPr/>
          <p:nvPr/>
        </p:nvSpPr>
        <p:spPr>
          <a:xfrm>
            <a:off x="2391179" y="1337116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2376213" y="1429363"/>
            <a:ext cx="6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4 %</a:t>
            </a:r>
            <a:endParaRPr lang="ru-RU" sz="1600" b="1" dirty="0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1390191" y="2821434"/>
            <a:ext cx="144016" cy="99055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11390" y="2821434"/>
            <a:ext cx="1078801" cy="1344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/>
          <p:cNvSpPr/>
          <p:nvPr/>
        </p:nvSpPr>
        <p:spPr>
          <a:xfrm>
            <a:off x="242578" y="2787328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1710039" y="203855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2886442" y="2048493"/>
            <a:ext cx="0" cy="53573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3582504" y="2097108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3330476" y="2097108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Овал 76"/>
          <p:cNvSpPr/>
          <p:nvPr/>
        </p:nvSpPr>
        <p:spPr>
          <a:xfrm>
            <a:off x="1674292" y="1974570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977572" y="2049558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4904939" y="3438708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311390" y="6037337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>
            <a:off x="1978857" y="5701948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4642847" y="3445049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>
            <a:off x="6047979" y="3397498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265985" y="5989786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4584588" y="6051636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4348301" y="5424052"/>
            <a:ext cx="236287" cy="65067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Овал 86"/>
          <p:cNvSpPr/>
          <p:nvPr/>
        </p:nvSpPr>
        <p:spPr>
          <a:xfrm>
            <a:off x="5975971" y="5979628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Kate\Desktop\ПВ-23\12.01Схемы\иконки\люди\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7781" y="1285719"/>
            <a:ext cx="362979" cy="6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e\Desktop\ПВ-23\12.01Схемы\иконки\люди\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057" y="5284075"/>
            <a:ext cx="399277" cy="7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te\Desktop\ПВ-23\12.01Схемы\иконки\люди\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359" y="2029625"/>
            <a:ext cx="399277" cy="7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te\Desktop\ПВ-23\12.01Схемы\иконки\люди\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031" y="2606536"/>
            <a:ext cx="399277" cy="7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ate\Desktop\ПВ-23\12.01Схемы\иконки\люди\1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564" y="1216085"/>
            <a:ext cx="399277" cy="7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ate\Desktop\ПВ-23\12.01Схемы\иконки\люди\1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360" y="5193372"/>
            <a:ext cx="399277" cy="7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0641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164" y="2844527"/>
            <a:ext cx="9220220" cy="1800200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164" y="2844527"/>
            <a:ext cx="181618" cy="1800200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3490442"/>
            <a:ext cx="9089390" cy="1501751"/>
          </a:xfrm>
        </p:spPr>
        <p:txBody>
          <a:bodyPr>
            <a:normAutofit/>
          </a:bodyPr>
          <a:lstStyle/>
          <a:p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органы </a:t>
            </a:r>
            <a:r>
              <a:rPr lang="ru-RU" sz="3200" b="0" cap="none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исполнительной власти субъектов Российской Федерации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836415"/>
            <a:ext cx="9089390" cy="165402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Результаты </a:t>
            </a:r>
            <a:r>
              <a:rPr lang="ru-RU" sz="4000" b="1" cap="all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мониторинга:</a:t>
            </a:r>
            <a:endParaRPr lang="ru-RU" sz="4000" b="1" cap="all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95710" y="7050472"/>
            <a:ext cx="563558" cy="402567"/>
          </a:xfrm>
          <a:noFill/>
        </p:spPr>
        <p:txBody>
          <a:bodyPr/>
          <a:lstStyle/>
          <a:p>
            <a:fld id="{48981E2D-1E9D-4413-80E6-CBAB1614DC9C}" type="slidenum">
              <a:rPr lang="ru-RU" smtClean="0">
                <a:solidFill>
                  <a:srgbClr val="00B0F0"/>
                </a:solidFill>
              </a:rPr>
              <a:pPr/>
              <a:t>39</a:t>
            </a:fld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24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30936" y="260442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554" y="274236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Распределение участников мониторинга по федеральным округам </a:t>
            </a: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Российской Федерации</a:t>
            </a:r>
            <a:endParaRPr lang="ru-RU" sz="24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00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40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51381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3" y="130220"/>
            <a:ext cx="9542659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Действие в субъекте Российской Федерации программы по патриотическому воспитанию и допризывной подготовке молодежи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3004" y="2657753"/>
            <a:ext cx="4066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Да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59217" y="154838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13%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04768" y="358968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87%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081225" y="3354500"/>
            <a:ext cx="4083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Нет</a:t>
            </a:r>
            <a:endParaRPr lang="ru-RU" sz="1200" dirty="0"/>
          </a:p>
        </p:txBody>
      </p:sp>
      <p:pic>
        <p:nvPicPr>
          <p:cNvPr id="30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0555" y="26605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9106" y="3395682"/>
            <a:ext cx="243898" cy="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95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41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9254626" cy="97231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Проведение в субъекте Российской Федерации исследования по оценке результатов проведения мероприятий по патриотическому воспитанию в 2014 году </a:t>
            </a:r>
          </a:p>
        </p:txBody>
      </p:sp>
      <p:pic>
        <p:nvPicPr>
          <p:cNvPr id="1026" name="Picture 2" descr="C:\Users\Kate\Desktop\ПВ-23\12.01Схемы\часть 5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8308" y="1854453"/>
            <a:ext cx="4168850" cy="41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021" y="400264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4892" y="3508375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559203" y="3508375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да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7559203" y="4002641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нет</a:t>
            </a:r>
            <a:endParaRPr lang="ru-RU" sz="1200" dirty="0"/>
          </a:p>
        </p:txBody>
      </p:sp>
      <p:grpSp>
        <p:nvGrpSpPr>
          <p:cNvPr id="49" name="Группа 48"/>
          <p:cNvGrpSpPr/>
          <p:nvPr/>
        </p:nvGrpSpPr>
        <p:grpSpPr>
          <a:xfrm>
            <a:off x="6045698" y="1452532"/>
            <a:ext cx="679819" cy="567271"/>
            <a:chOff x="4595447" y="1119550"/>
            <a:chExt cx="679819" cy="567271"/>
          </a:xfrm>
        </p:grpSpPr>
        <p:sp>
          <p:nvSpPr>
            <p:cNvPr id="50" name="Овал 49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37 %</a:t>
              </a:r>
              <a:endParaRPr lang="ru-RU" sz="1600" b="1" dirty="0"/>
            </a:p>
          </p:txBody>
        </p:sp>
      </p:grpSp>
      <p:sp>
        <p:nvSpPr>
          <p:cNvPr id="52" name="Овал 51"/>
          <p:cNvSpPr/>
          <p:nvPr/>
        </p:nvSpPr>
        <p:spPr>
          <a:xfrm>
            <a:off x="674973" y="4916306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666180" y="5008553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63 %</a:t>
            </a:r>
            <a:endParaRPr lang="ru-RU" sz="1600" b="1" dirty="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5361622" y="2236366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5109594" y="2236366"/>
            <a:ext cx="252028" cy="47498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вал 69"/>
          <p:cNvSpPr/>
          <p:nvPr/>
        </p:nvSpPr>
        <p:spPr>
          <a:xfrm>
            <a:off x="6756690" y="2188816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498169" y="5513219"/>
            <a:ext cx="1698144" cy="1429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2165636" y="5177830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>
            <a:off x="419483" y="5466762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Picture 6" descr="C:\Users\Kate\Desktop\ПВ-23\12.01Схемы\иконки\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3363" y="1399609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C:\Users\Kate\Desktop\ПВ-23\12.01Схемы\иконки\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84" y="4705642"/>
            <a:ext cx="407816" cy="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2560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42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9254626" cy="972319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Оценка эффективности взаимодействия органов исполнительной власти субъекта Российской Федерации, осуществляющего управление в сфере образования, с различными органами государственной власти при проведении работ по патриотическому воспитанию по пятибалльной шкале</a:t>
            </a:r>
          </a:p>
        </p:txBody>
      </p:sp>
      <p:pic>
        <p:nvPicPr>
          <p:cNvPr id="2050" name="Picture 2" descr="C:\Users\Kate\Desktop\ПВ-23\12.01Схемы\часть 5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0700" y="2337642"/>
            <a:ext cx="4035277" cy="4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2649" y="188782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3878" y="2393621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2649" y="294212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9133" y="3542267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7806" y="408523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587060" y="1887825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 балл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8587060" y="2393621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 балла</a:t>
            </a:r>
            <a:endParaRPr lang="ru-RU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8587060" y="2912035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3 балла</a:t>
            </a:r>
            <a:endParaRPr lang="ru-RU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8587060" y="35502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4 балла</a:t>
            </a:r>
            <a:endParaRPr lang="ru-R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8587060" y="4079696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5 балла</a:t>
            </a:r>
            <a:endParaRPr lang="ru-RU" sz="1200" dirty="0"/>
          </a:p>
        </p:txBody>
      </p:sp>
      <p:grpSp>
        <p:nvGrpSpPr>
          <p:cNvPr id="49" name="Группа 48"/>
          <p:cNvGrpSpPr/>
          <p:nvPr/>
        </p:nvGrpSpPr>
        <p:grpSpPr>
          <a:xfrm>
            <a:off x="715200" y="2898382"/>
            <a:ext cx="679819" cy="567271"/>
            <a:chOff x="4595447" y="1119550"/>
            <a:chExt cx="679819" cy="567271"/>
          </a:xfrm>
        </p:grpSpPr>
        <p:sp>
          <p:nvSpPr>
            <p:cNvPr id="50" name="Овал 49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95447" y="1211797"/>
              <a:ext cx="67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42%</a:t>
              </a:r>
              <a:endParaRPr lang="ru-RU" sz="1600" b="1" dirty="0"/>
            </a:p>
          </p:txBody>
        </p:sp>
      </p:grpSp>
      <p:sp>
        <p:nvSpPr>
          <p:cNvPr id="54" name="Овал 53"/>
          <p:cNvSpPr/>
          <p:nvPr/>
        </p:nvSpPr>
        <p:spPr>
          <a:xfrm>
            <a:off x="5530383" y="1458901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5521590" y="1551148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6 %</a:t>
            </a:r>
            <a:endParaRPr lang="ru-RU" sz="1600" b="1" dirty="0"/>
          </a:p>
        </p:txBody>
      </p:sp>
      <p:sp>
        <p:nvSpPr>
          <p:cNvPr id="56" name="Овал 55"/>
          <p:cNvSpPr/>
          <p:nvPr/>
        </p:nvSpPr>
        <p:spPr>
          <a:xfrm>
            <a:off x="6395322" y="2945429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6386528" y="3037676"/>
            <a:ext cx="6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50%</a:t>
            </a:r>
            <a:endParaRPr lang="ru-RU" sz="1600" b="1" dirty="0"/>
          </a:p>
        </p:txBody>
      </p:sp>
      <p:sp>
        <p:nvSpPr>
          <p:cNvPr id="58" name="Овал 57"/>
          <p:cNvSpPr/>
          <p:nvPr/>
        </p:nvSpPr>
        <p:spPr>
          <a:xfrm>
            <a:off x="2103682" y="1529003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2094889" y="1621250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2 %</a:t>
            </a:r>
            <a:endParaRPr lang="ru-RU" sz="1600" b="1" dirty="0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 flipV="1">
            <a:off x="1746300" y="3524999"/>
            <a:ext cx="144016" cy="44772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667499" y="3524998"/>
            <a:ext cx="1078801" cy="1344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1914344" y="2051991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005301" y="2137842"/>
            <a:ext cx="1440473" cy="402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3445774" y="2137842"/>
            <a:ext cx="359579" cy="72104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вал 69"/>
          <p:cNvSpPr/>
          <p:nvPr/>
        </p:nvSpPr>
        <p:spPr>
          <a:xfrm>
            <a:off x="653724" y="3481829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5876302" y="3626917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5614210" y="3633258"/>
            <a:ext cx="262092" cy="335582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7014957" y="3554909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4771533" y="2114749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4441470" y="2137842"/>
            <a:ext cx="330063" cy="459428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6162903" y="2073722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Picture 3" descr="C:\Users\Kate\Desktop\ПВ-23\12.01Схемы\иконки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019" y="2743717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 descr="C:\Users\Kate\Desktop\ПВ-23\12.01Схемы\иконки\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312" y="2854994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C:\Users\Kate\Desktop\ПВ-23\12.01Схемы\иконки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332" y="1330055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7" descr="C:\Users\Kate\Desktop\ПВ-23\12.01Схемы\иконки\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3819" y="1376651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2663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43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Деятельность органов исполнительной власти</a:t>
            </a:r>
          </a:p>
        </p:txBody>
      </p:sp>
      <p:pic>
        <p:nvPicPr>
          <p:cNvPr id="3074" name="Picture 2" descr="C:\Users\Kate\Desktop\ПВ-23\12.01Схемы\часть 5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141" y="1353077"/>
            <a:ext cx="6192688" cy="41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408012" y="1272896"/>
            <a:ext cx="567271" cy="56727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99219" y="1365143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71 %</a:t>
            </a:r>
            <a:endParaRPr lang="ru-RU" sz="1600" b="1" dirty="0"/>
          </a:p>
        </p:txBody>
      </p:sp>
      <p:sp>
        <p:nvSpPr>
          <p:cNvPr id="14" name="Овал 13"/>
          <p:cNvSpPr/>
          <p:nvPr/>
        </p:nvSpPr>
        <p:spPr>
          <a:xfrm>
            <a:off x="5432348" y="2129086"/>
            <a:ext cx="567271" cy="56727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423555" y="2221333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52 %</a:t>
            </a:r>
            <a:endParaRPr lang="ru-RU" sz="1600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4122564" y="1717805"/>
            <a:ext cx="588106" cy="567271"/>
            <a:chOff x="4626620" y="1119550"/>
            <a:chExt cx="588106" cy="567271"/>
          </a:xfrm>
        </p:grpSpPr>
        <p:sp>
          <p:nvSpPr>
            <p:cNvPr id="18" name="Овал 17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26620" y="1211797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61 %</a:t>
              </a:r>
              <a:endParaRPr lang="ru-RU" sz="16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225191" y="2517787"/>
            <a:ext cx="588106" cy="567271"/>
            <a:chOff x="4626620" y="1119550"/>
            <a:chExt cx="588106" cy="567271"/>
          </a:xfrm>
        </p:grpSpPr>
        <p:sp>
          <p:nvSpPr>
            <p:cNvPr id="21" name="Овал 20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26620" y="1211797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42 %</a:t>
              </a:r>
              <a:endParaRPr lang="ru-RU" sz="16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0196" y="5364807"/>
            <a:ext cx="302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Существует ли специализированный сайт (раздел сайта) ОУО субъекта Российской Федерации, посвященный патриотическому воспитанию?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8720" y="5364807"/>
            <a:ext cx="3085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Существует ли региональный конкурс (или номинация в действующих конкурсах) по направлению патриотического воспитания для педагогических работников?</a:t>
            </a:r>
          </a:p>
        </p:txBody>
      </p:sp>
      <p:pic>
        <p:nvPicPr>
          <p:cNvPr id="27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733" y="3508375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299028" y="350837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да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8299028" y="4002641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нет</a:t>
            </a:r>
            <a:endParaRPr lang="ru-RU" sz="1200" dirty="0"/>
          </a:p>
        </p:txBody>
      </p:sp>
      <p:pic>
        <p:nvPicPr>
          <p:cNvPr id="30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733" y="4012005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315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5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19005" y="260442"/>
            <a:ext cx="9220220" cy="1177024"/>
            <a:chOff x="230936" y="260442"/>
            <a:chExt cx="9220220" cy="81166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811661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811661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320859"/>
            <a:ext cx="9026671" cy="972319"/>
          </a:xfrm>
        </p:spPr>
        <p:txBody>
          <a:bodyPr>
            <a:noAutofit/>
          </a:bodyPr>
          <a:lstStyle/>
          <a:p>
            <a:pPr algn="l"/>
            <a:r>
              <a:rPr lang="ru-RU" sz="22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Отношение общества к государственной политике по </a:t>
            </a:r>
            <a:r>
              <a:rPr lang="ru-RU" sz="22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патриотическому </a:t>
            </a:r>
            <a:r>
              <a:rPr lang="ru-RU" sz="22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воспитанию молодежи на протяжении 2011-2014 годов</a:t>
            </a: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9895710" y="7008172"/>
            <a:ext cx="563558" cy="402567"/>
          </a:xfrm>
          <a:prstGeom prst="rect">
            <a:avLst/>
          </a:prstGeom>
          <a:noFill/>
        </p:spPr>
        <p:txBody>
          <a:bodyPr vert="horz" wrap="square" lIns="104306" tIns="52153" rIns="104306" bIns="5215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168244" rtl="0" eaLnBrk="1" latinLnBrk="0" hangingPunct="1">
              <a:defRPr lang="ru-RU" sz="1600" kern="1200">
                <a:solidFill>
                  <a:schemeClr val="accent6"/>
                </a:solidFill>
                <a:latin typeface="+mn-lt"/>
                <a:ea typeface="+mn-ea"/>
                <a:cs typeface="Arial" charset="0"/>
              </a:defRPr>
            </a:lvl1pPr>
            <a:lvl2pPr marL="584122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8244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2365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6486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0608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4730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8851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72973" algn="l" defTabSz="1168244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81E2D-1E9D-4413-80E6-CBAB1614DC9C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004" y="1848028"/>
            <a:ext cx="354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/>
              <a:t>О</a:t>
            </a:r>
            <a:r>
              <a:rPr lang="ru-RU" sz="1200" dirty="0" smtClean="0"/>
              <a:t>бразовательные </a:t>
            </a:r>
            <a:r>
              <a:rPr lang="ru-RU" sz="1200" dirty="0"/>
              <a:t>организации дополнительного образования</a:t>
            </a:r>
            <a:endParaRPr lang="ru-RU" sz="16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821" y="1915786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9004" y="2395454"/>
            <a:ext cx="354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М</a:t>
            </a:r>
            <a:r>
              <a:rPr lang="ru-RU" sz="1200" dirty="0" smtClean="0"/>
              <a:t>олодежные </a:t>
            </a:r>
            <a:r>
              <a:rPr lang="ru-RU" sz="1200" dirty="0"/>
              <a:t>общественные патриотические организаций</a:t>
            </a:r>
            <a:endParaRPr lang="ru-RU" sz="16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936" y="3071584"/>
            <a:ext cx="350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Ц</a:t>
            </a:r>
            <a:r>
              <a:rPr lang="ru-RU" sz="1200" dirty="0" smtClean="0"/>
              <a:t>ентры </a:t>
            </a:r>
            <a:r>
              <a:rPr lang="ru-RU" sz="1200" dirty="0"/>
              <a:t>патриотического воспитания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004" y="3403168"/>
            <a:ext cx="35170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</a:t>
            </a:r>
            <a:r>
              <a:rPr lang="ru-RU" sz="1200" dirty="0" smtClean="0"/>
              <a:t>рофессиональные </a:t>
            </a:r>
            <a:r>
              <a:rPr lang="ru-RU" sz="1200" dirty="0"/>
              <a:t>образовательные организации и </a:t>
            </a:r>
            <a:r>
              <a:rPr lang="ru-RU" sz="1200" dirty="0" smtClean="0"/>
              <a:t>образовательные организации </a:t>
            </a:r>
            <a:r>
              <a:rPr lang="ru-RU" sz="1200" dirty="0"/>
              <a:t>высшего образования</a:t>
            </a:r>
            <a:endParaRPr lang="ru-RU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220766" y="4140671"/>
            <a:ext cx="3531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О</a:t>
            </a:r>
            <a:r>
              <a:rPr lang="ru-RU" sz="1200" dirty="0" smtClean="0">
                <a:solidFill>
                  <a:srgbClr val="000000"/>
                </a:solidFill>
                <a:cs typeface="Calibri"/>
              </a:rPr>
              <a:t>бщеобразовательные </a:t>
            </a:r>
            <a:r>
              <a:rPr lang="ru-RU" sz="1200" dirty="0">
                <a:solidFill>
                  <a:srgbClr val="000000"/>
                </a:solidFill>
                <a:cs typeface="Calibri"/>
              </a:rPr>
              <a:t>организации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004" y="4572719"/>
            <a:ext cx="354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О</a:t>
            </a:r>
            <a:r>
              <a:rPr lang="ru-RU" sz="1200" dirty="0" smtClean="0">
                <a:solidFill>
                  <a:srgbClr val="000000"/>
                </a:solidFill>
                <a:cs typeface="Calibri"/>
              </a:rPr>
              <a:t>рганы </a:t>
            </a:r>
            <a:r>
              <a:rPr lang="ru-RU" sz="1200" dirty="0">
                <a:solidFill>
                  <a:srgbClr val="000000"/>
                </a:solidFill>
                <a:cs typeface="Calibri"/>
              </a:rPr>
              <a:t>исполнительной власти субъектов Российской Федерации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17107" y="2487346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32123" y="3060551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17107" y="3619361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17107" y="4140671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59435" y="1948493"/>
            <a:ext cx="61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55%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291252" y="2487346"/>
            <a:ext cx="5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55%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47868" y="3044527"/>
            <a:ext cx="65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43%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40360" y="3600172"/>
            <a:ext cx="6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46%</a:t>
            </a:r>
            <a:endParaRPr lang="ru-RU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64247" y="4167147"/>
            <a:ext cx="58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57%</a:t>
            </a:r>
            <a:endParaRPr lang="ru-RU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162709" y="4726608"/>
            <a:ext cx="82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57%</a:t>
            </a:r>
            <a:endParaRPr lang="ru-RU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62398" y="1930704"/>
            <a:ext cx="61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3%</a:t>
            </a: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437965" y="2479142"/>
            <a:ext cx="5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8%</a:t>
            </a:r>
            <a:endParaRPr lang="ru-RU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740408" y="3044527"/>
            <a:ext cx="65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12%</a:t>
            </a:r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795508" y="3600172"/>
            <a:ext cx="6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8%</a:t>
            </a:r>
            <a:endParaRPr lang="ru-RU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603684" y="4162263"/>
            <a:ext cx="58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4%</a:t>
            </a: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365672" y="4708819"/>
            <a:ext cx="82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3</a:t>
            </a:r>
            <a:r>
              <a:rPr lang="ru-RU" sz="1600" b="1" dirty="0" smtClean="0"/>
              <a:t>%</a:t>
            </a:r>
            <a:endParaRPr lang="ru-RU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72474" y="1937358"/>
            <a:ext cx="61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41%</a:t>
            </a:r>
            <a:endParaRPr lang="ru-RU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9083468" y="2469557"/>
            <a:ext cx="5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36%</a:t>
            </a:r>
            <a:endParaRPr lang="ru-RU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056756" y="3026738"/>
            <a:ext cx="65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44%</a:t>
            </a:r>
            <a:endParaRPr lang="ru-RU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021431" y="3620205"/>
            <a:ext cx="6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45%</a:t>
            </a:r>
            <a:endParaRPr lang="ru-RU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083468" y="4149358"/>
            <a:ext cx="58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38%</a:t>
            </a:r>
            <a:endParaRPr lang="ru-RU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943638" y="4708819"/>
            <a:ext cx="82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40%</a:t>
            </a:r>
            <a:endParaRPr lang="ru-RU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22164" y="5635814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заметно улучшилось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62440" y="5634787"/>
            <a:ext cx="2208396" cy="335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осталось на прежнем уровне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73704" y="5636324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скорее улучшилось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83082" y="6116062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скорее ухудшилось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8588" y="6115042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ухудшилось</a:t>
            </a:r>
          </a:p>
        </p:txBody>
      </p:sp>
      <p:pic>
        <p:nvPicPr>
          <p:cNvPr id="44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417" y="611504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C:\Users\Kate\Desktop\ПВ-23\12.01Схемы\куб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0923" y="610918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075" y="5636324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408" y="564484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479" y="563581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970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Оценка эффективности </a:t>
            </a: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государственной </a:t>
            </a:r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политики в сфере патриотического воспитания молодежи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9004" y="1848028"/>
            <a:ext cx="354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/>
              <a:t>О</a:t>
            </a:r>
            <a:r>
              <a:rPr lang="ru-RU" sz="1200" dirty="0" smtClean="0"/>
              <a:t>бразовательные </a:t>
            </a:r>
            <a:r>
              <a:rPr lang="ru-RU" sz="1200" dirty="0"/>
              <a:t>организации дополнительного образования</a:t>
            </a:r>
            <a:endParaRPr lang="ru-RU" sz="16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54641" y="1893921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219004" y="2395454"/>
            <a:ext cx="354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М</a:t>
            </a:r>
            <a:r>
              <a:rPr lang="ru-RU" sz="1200" dirty="0" smtClean="0"/>
              <a:t>олодежные </a:t>
            </a:r>
            <a:r>
              <a:rPr lang="ru-RU" sz="1200" dirty="0"/>
              <a:t>общественные патриотические организаций</a:t>
            </a:r>
            <a:endParaRPr lang="ru-RU" sz="16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0936" y="3071584"/>
            <a:ext cx="350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Ц</a:t>
            </a:r>
            <a:r>
              <a:rPr lang="ru-RU" sz="1200" dirty="0" smtClean="0"/>
              <a:t>ентры </a:t>
            </a:r>
            <a:r>
              <a:rPr lang="ru-RU" sz="1200" dirty="0"/>
              <a:t>патриотического воспитания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004" y="3403168"/>
            <a:ext cx="35170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</a:t>
            </a:r>
            <a:r>
              <a:rPr lang="ru-RU" sz="1200" dirty="0" smtClean="0"/>
              <a:t>рофессиональные </a:t>
            </a:r>
            <a:r>
              <a:rPr lang="ru-RU" sz="1200" dirty="0"/>
              <a:t>образовательные организации и </a:t>
            </a:r>
            <a:r>
              <a:rPr lang="ru-RU" sz="1200" dirty="0" smtClean="0"/>
              <a:t>образовательные организации </a:t>
            </a:r>
            <a:r>
              <a:rPr lang="ru-RU" sz="1200" dirty="0"/>
              <a:t>высшего образования</a:t>
            </a:r>
            <a:endParaRPr lang="ru-RU" sz="1050" dirty="0"/>
          </a:p>
        </p:txBody>
      </p:sp>
      <p:sp>
        <p:nvSpPr>
          <p:cNvPr id="58" name="TextBox 57"/>
          <p:cNvSpPr txBox="1"/>
          <p:nvPr/>
        </p:nvSpPr>
        <p:spPr>
          <a:xfrm>
            <a:off x="220766" y="4140671"/>
            <a:ext cx="3531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О</a:t>
            </a:r>
            <a:r>
              <a:rPr lang="ru-RU" sz="1200" dirty="0" smtClean="0">
                <a:solidFill>
                  <a:srgbClr val="000000"/>
                </a:solidFill>
                <a:cs typeface="Calibri"/>
              </a:rPr>
              <a:t>бщеобразовательные </a:t>
            </a:r>
            <a:r>
              <a:rPr lang="ru-RU" sz="1200" dirty="0">
                <a:solidFill>
                  <a:srgbClr val="000000"/>
                </a:solidFill>
                <a:cs typeface="Calibri"/>
              </a:rPr>
              <a:t>организации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004" y="4572719"/>
            <a:ext cx="3543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ru-RU" sz="1400" b="1" dirty="0" smtClean="0"/>
              <a:t>О</a:t>
            </a:r>
            <a:r>
              <a:rPr lang="ru-RU" sz="1200" dirty="0" smtClean="0">
                <a:solidFill>
                  <a:srgbClr val="000000"/>
                </a:solidFill>
                <a:cs typeface="Calibri"/>
              </a:rPr>
              <a:t>рганы </a:t>
            </a:r>
            <a:r>
              <a:rPr lang="ru-RU" sz="1200" dirty="0">
                <a:solidFill>
                  <a:srgbClr val="000000"/>
                </a:solidFill>
                <a:cs typeface="Calibri"/>
              </a:rPr>
              <a:t>исполнительной власти субъектов Российской Федерации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74932" y="1893921"/>
            <a:ext cx="61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2%</a:t>
            </a:r>
            <a:endParaRPr lang="ru-RU" sz="1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4717187" y="2456866"/>
            <a:ext cx="5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5%</a:t>
            </a:r>
            <a:endParaRPr lang="ru-RU" sz="16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4675339" y="2994404"/>
            <a:ext cx="65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4%</a:t>
            </a:r>
            <a:endParaRPr lang="ru-RU" sz="16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971142" y="3549372"/>
            <a:ext cx="6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37%</a:t>
            </a:r>
            <a:endParaRPr lang="ru-RU" sz="1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4626620" y="4106187"/>
            <a:ext cx="58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3%</a:t>
            </a:r>
            <a:endParaRPr lang="ru-RU" sz="16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4452124" y="4675808"/>
            <a:ext cx="82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3%</a:t>
            </a:r>
            <a:endParaRPr lang="ru-RU" sz="16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5958843" y="1890421"/>
            <a:ext cx="61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36%</a:t>
            </a:r>
            <a:endParaRPr lang="ru-RU" sz="16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5833548" y="2448662"/>
            <a:ext cx="60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29%</a:t>
            </a:r>
            <a:endParaRPr lang="ru-RU" sz="16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6313688" y="3003887"/>
            <a:ext cx="65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40%</a:t>
            </a:r>
            <a:endParaRPr lang="ru-RU" sz="16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8614148" y="3549372"/>
            <a:ext cx="6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8%</a:t>
            </a:r>
            <a:endParaRPr lang="ru-RU" sz="1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5706740" y="4111463"/>
            <a:ext cx="58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28%</a:t>
            </a:r>
            <a:endParaRPr lang="ru-RU" sz="16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526712" y="4688499"/>
            <a:ext cx="82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28%</a:t>
            </a:r>
            <a:endParaRPr lang="ru-RU" sz="16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9097728" y="1897484"/>
            <a:ext cx="61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61%</a:t>
            </a:r>
            <a:endParaRPr lang="ru-RU" sz="16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9124108" y="2449237"/>
            <a:ext cx="5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65%</a:t>
            </a:r>
            <a:endParaRPr lang="ru-RU" sz="16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9083468" y="3006527"/>
            <a:ext cx="65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54%</a:t>
            </a:r>
            <a:endParaRPr lang="ru-RU" sz="1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9062071" y="3569405"/>
            <a:ext cx="6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8%</a:t>
            </a:r>
            <a:endParaRPr lang="ru-RU" sz="16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9124108" y="4098558"/>
            <a:ext cx="58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68%</a:t>
            </a:r>
            <a:endParaRPr lang="ru-RU" sz="16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8984278" y="4688499"/>
            <a:ext cx="82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69%</a:t>
            </a:r>
            <a:endParaRPr lang="ru-RU" sz="16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522164" y="5635814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положительно</a:t>
            </a:r>
            <a:endParaRPr lang="ru-RU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4362440" y="5634787"/>
            <a:ext cx="2208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нейтрально</a:t>
            </a:r>
            <a:endParaRPr lang="ru-RU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2373704" y="5636324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скорее </a:t>
            </a:r>
            <a:r>
              <a:rPr lang="ru-RU" sz="1200" dirty="0" smtClean="0"/>
              <a:t>положительно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383082" y="6116062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скорее </a:t>
            </a:r>
            <a:r>
              <a:rPr lang="ru-RU" sz="1200" dirty="0" smtClean="0"/>
              <a:t>отрицательно</a:t>
            </a:r>
            <a:endParaRPr lang="ru-RU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4338588" y="6115042"/>
            <a:ext cx="202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отрицательно</a:t>
            </a:r>
            <a:endParaRPr lang="ru-RU" sz="1200" dirty="0"/>
          </a:p>
        </p:txBody>
      </p:sp>
      <p:pic>
        <p:nvPicPr>
          <p:cNvPr id="101" name="Picture 3" descr="C:\Users\Kate\Desktop\ПВ-23\12.01Схемы\куб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0301" y="611504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7" descr="C:\Users\Kate\Desktop\ПВ-23\12.01Схемы\куб 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4452" y="565283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C:\Users\Kate\Desktop\ПВ-23\12.01Схемы\куб 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492" y="5635812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4000464" y="1893921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3554641" y="2442202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4000464" y="2442202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3547413" y="3002479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sp>
        <p:nvSpPr>
          <p:cNvPr id="133" name="TextBox 132"/>
          <p:cNvSpPr txBox="1"/>
          <p:nvPr/>
        </p:nvSpPr>
        <p:spPr>
          <a:xfrm>
            <a:off x="3993236" y="3002479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34" name="TextBox 133"/>
          <p:cNvSpPr txBox="1"/>
          <p:nvPr/>
        </p:nvSpPr>
        <p:spPr>
          <a:xfrm>
            <a:off x="3547413" y="3562375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3993236" y="3562375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36" name="TextBox 135"/>
          <p:cNvSpPr txBox="1"/>
          <p:nvPr/>
        </p:nvSpPr>
        <p:spPr>
          <a:xfrm>
            <a:off x="3554641" y="4100679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sp>
        <p:nvSpPr>
          <p:cNvPr id="137" name="TextBox 136"/>
          <p:cNvSpPr txBox="1"/>
          <p:nvPr/>
        </p:nvSpPr>
        <p:spPr>
          <a:xfrm>
            <a:off x="4000464" y="4100679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1%</a:t>
            </a:r>
            <a:endParaRPr lang="ru-RU" sz="160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3563439" y="4670304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4009262" y="4670304"/>
            <a:ext cx="50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0%</a:t>
            </a:r>
            <a:endParaRPr lang="ru-RU" sz="1600" b="1" dirty="0"/>
          </a:p>
        </p:txBody>
      </p:sp>
      <p:pic>
        <p:nvPicPr>
          <p:cNvPr id="140" name="Picture 6" descr="C:\Users\Kate\Desktop\ПВ-23\12.01Схемы\куб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72" y="5652839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C:\Users\Kate\Desktop\ПВ-23\12.01Схемы\куб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4452" y="6104573"/>
            <a:ext cx="268287" cy="2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429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164" y="2742811"/>
            <a:ext cx="9220220" cy="1296144"/>
          </a:xfrm>
          <a:prstGeom prst="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164" y="2742811"/>
            <a:ext cx="181618" cy="1296144"/>
          </a:xfrm>
          <a:prstGeom prst="rect">
            <a:avLst/>
          </a:prstGeom>
          <a:pattFill prst="pct50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3388726"/>
            <a:ext cx="9089390" cy="1501751"/>
          </a:xfrm>
        </p:spPr>
        <p:txBody>
          <a:bodyPr>
            <a:normAutofit/>
          </a:bodyPr>
          <a:lstStyle/>
          <a:p>
            <a:r>
              <a:rPr lang="ru-RU" sz="3200" b="0" cap="none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общеобразовательные организации</a:t>
            </a:r>
            <a:endParaRPr lang="ru-RU" sz="3200" b="0" cap="none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1734699"/>
            <a:ext cx="9089390" cy="165402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Результаты </a:t>
            </a:r>
            <a:r>
              <a:rPr lang="ru-RU" sz="4000" b="1" cap="all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мониторинга:</a:t>
            </a:r>
            <a:endParaRPr lang="ru-RU" sz="4000" b="1" cap="all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95710" y="6978464"/>
            <a:ext cx="563558" cy="402567"/>
          </a:xfrm>
          <a:noFill/>
        </p:spPr>
        <p:txBody>
          <a:bodyPr/>
          <a:lstStyle/>
          <a:p>
            <a:fld id="{48981E2D-1E9D-4413-80E6-CBAB1614DC9C}" type="slidenum">
              <a:rPr lang="ru-RU" b="1" smtClean="0">
                <a:solidFill>
                  <a:srgbClr val="00B0F0"/>
                </a:solidFill>
              </a:rPr>
              <a:pPr/>
              <a:t>7</a:t>
            </a:fld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29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8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Средняя оценка деятельности </a:t>
            </a:r>
            <a:r>
              <a:rPr lang="ru-RU" sz="2400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общеобразовательных организаций по патриотическому воспитанию по пятибалльной шкале</a:t>
            </a:r>
            <a:endParaRPr lang="ru-RU" sz="2400" dirty="0">
              <a:ln/>
              <a:solidFill>
                <a:srgbClr val="0070C0"/>
              </a:solidFill>
              <a:latin typeface="Times New Roman" panose="02020603050405020304" pitchFamily="18" charset="0"/>
              <a:ea typeface="1B_MAZE-black" pitchFamily="2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44604" y="155848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4,</a:t>
            </a:r>
            <a:r>
              <a:rPr lang="en-US" sz="1200" b="1" dirty="0" smtClean="0"/>
              <a:t>21</a:t>
            </a:r>
            <a:endParaRPr lang="ru-RU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724640" y="202359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4,</a:t>
            </a:r>
            <a:r>
              <a:rPr lang="en-US" sz="1200" b="1" dirty="0" smtClean="0"/>
              <a:t>53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57064" y="248448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4,</a:t>
            </a:r>
            <a:r>
              <a:rPr lang="en-US" sz="1200" b="1" dirty="0" smtClean="0"/>
              <a:t>43</a:t>
            </a:r>
            <a:endParaRPr lang="ru-R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63944" y="2931735"/>
            <a:ext cx="695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3,</a:t>
            </a:r>
            <a:r>
              <a:rPr lang="en-US" sz="1200" b="1" dirty="0" smtClean="0"/>
              <a:t>59</a:t>
            </a:r>
            <a:endParaRPr lang="ru-RU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66980" y="3396121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3,</a:t>
            </a:r>
            <a:r>
              <a:rPr lang="en-US" sz="1200" b="1" dirty="0" smtClean="0"/>
              <a:t>15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699998" y="383899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3,76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380040" y="430979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4,26</a:t>
            </a:r>
          </a:p>
          <a:p>
            <a:pPr algn="ctr"/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2125" y="1260351"/>
            <a:ext cx="305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А</a:t>
            </a:r>
            <a:r>
              <a:rPr lang="ru-RU" sz="1200" dirty="0" smtClean="0"/>
              <a:t>ктивность участия обучающихся в различных программах патриотического воспитания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62124" y="1908176"/>
            <a:ext cx="31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А</a:t>
            </a:r>
            <a:r>
              <a:rPr lang="ru-RU" sz="1200" dirty="0"/>
              <a:t>ктивность работы сотрудников организаций по патриотическому воспитанию учащихся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2124" y="2340471"/>
            <a:ext cx="31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К</a:t>
            </a:r>
            <a:r>
              <a:rPr lang="ru-RU" sz="1200" dirty="0" smtClean="0"/>
              <a:t>ачество </a:t>
            </a:r>
            <a:r>
              <a:rPr lang="ru-RU" sz="1200" dirty="0"/>
              <a:t>воспитательной работы по патриотическому </a:t>
            </a:r>
            <a:r>
              <a:rPr lang="ru-RU" sz="1200" dirty="0" smtClean="0"/>
              <a:t>воспитанию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62125" y="2761486"/>
            <a:ext cx="305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Э</a:t>
            </a:r>
            <a:r>
              <a:rPr lang="ru-RU" sz="1200" dirty="0" smtClean="0"/>
              <a:t>ффективность </a:t>
            </a:r>
            <a:r>
              <a:rPr lang="ru-RU" sz="1200" dirty="0"/>
              <a:t>взаимодействия с детскими и молодежными патриотическими организациями и объединениями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124" y="3390974"/>
            <a:ext cx="31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Э</a:t>
            </a:r>
            <a:r>
              <a:rPr lang="ru-RU" sz="1200" dirty="0"/>
              <a:t>ффективность взаимодействия с </a:t>
            </a:r>
            <a:r>
              <a:rPr lang="ru-RU" sz="1200" dirty="0" smtClean="0"/>
              <a:t>ПОО и ООВО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62125" y="3823022"/>
            <a:ext cx="3059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Э</a:t>
            </a:r>
            <a:r>
              <a:rPr lang="ru-RU" sz="1200" dirty="0"/>
              <a:t>ффективность взаимодействия с центрами патриотического воспитания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125" y="4284687"/>
            <a:ext cx="302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Э</a:t>
            </a:r>
            <a:r>
              <a:rPr lang="ru-RU" sz="1200" dirty="0" smtClean="0"/>
              <a:t>ффективность </a:t>
            </a:r>
            <a:r>
              <a:rPr lang="ru-RU" sz="1200" dirty="0"/>
              <a:t>взаимодействия с органами управления образованием при проведении работ по патриотическому воспитанию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4422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ate\Desktop\ПВ-23\12.01Схемы\вопрос 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863" y="1948380"/>
            <a:ext cx="3638795" cy="38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1E2D-1E9D-4413-80E6-CBAB1614DC9C}" type="slidenum">
              <a:rPr lang="ru-RU" smtClean="0"/>
              <a:pPr/>
              <a:t>9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30936" y="116426"/>
            <a:ext cx="9220220" cy="999909"/>
            <a:chOff x="230936" y="260442"/>
            <a:chExt cx="9220220" cy="6398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936" y="260442"/>
              <a:ext cx="9220220" cy="639869"/>
            </a:xfrm>
            <a:prstGeom prst="rect">
              <a:avLst/>
            </a:prstGeom>
            <a:pattFill prst="lt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0936" y="260442"/>
              <a:ext cx="181618" cy="639869"/>
            </a:xfrm>
            <a:prstGeom prst="rect">
              <a:avLst/>
            </a:prstGeom>
            <a:pattFill prst="pct50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2554" y="130220"/>
            <a:ext cx="8928992" cy="972319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1B_MAZE-black" pitchFamily="2" charset="-128"/>
                <a:cs typeface="Times New Roman" panose="02020603050405020304" pitchFamily="18" charset="0"/>
              </a:rPr>
              <a:t>Наиболее эффективные формы патриотического воспитания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385686" y="1518766"/>
            <a:ext cx="4073582" cy="3197969"/>
            <a:chOff x="5305566" y="1518766"/>
            <a:chExt cx="4073582" cy="3197969"/>
          </a:xfrm>
        </p:grpSpPr>
        <p:pic>
          <p:nvPicPr>
            <p:cNvPr id="2051" name="Picture 3" descr="C:\Users\Kate\Desktop\ПВ-23\12.01Схемы\куб 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37" y="4075940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Kate\Desktop\ПВ-23\12.01Схемы\куб 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566" y="2166838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Kate\Desktop\ПВ-23\12.01Схемы\куб 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37" y="2670894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Kate\Desktop\ПВ-23\12.01Схемы\куб 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577" y="3350324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Kate\Desktop\ПВ-23\12.01Схемы\куб 5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001" y="1631922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:\Users\Kate\Desktop\ПВ-23\12.01Схемы\куб 6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37" y="4439736"/>
              <a:ext cx="268287" cy="27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78748" y="1518766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встречи с ветеранами Великой Отечественной войны 1941-1945 годов и их прямыми потомками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78748" y="2052439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встречи с воинами-интернационалистами, участниками локальных войн и конфликтов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8748" y="2556495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проведение конкурсов детского и юношеского творчества по тематике патриотического воспитания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78748" y="3204567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проведение спортивных мероприятий, посвященных патриотическому воспитанию детей и молодежи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8748" y="4070404"/>
              <a:ext cx="3600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популяризация патриотического воспитания в СМИ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78748" y="4439736"/>
              <a:ext cx="3600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другое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954271" y="1240473"/>
            <a:ext cx="588106" cy="567271"/>
            <a:chOff x="4626620" y="1119550"/>
            <a:chExt cx="588106" cy="567271"/>
          </a:xfrm>
        </p:grpSpPr>
        <p:sp>
          <p:nvSpPr>
            <p:cNvPr id="24" name="Овал 23"/>
            <p:cNvSpPr/>
            <p:nvPr/>
          </p:nvSpPr>
          <p:spPr>
            <a:xfrm>
              <a:off x="4635413" y="1119550"/>
              <a:ext cx="567271" cy="567271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6620" y="1211797"/>
              <a:ext cx="588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22 %</a:t>
              </a:r>
              <a:endParaRPr lang="ru-RU" sz="1600" b="1" dirty="0"/>
            </a:p>
          </p:txBody>
        </p:sp>
      </p:grpSp>
      <p:sp>
        <p:nvSpPr>
          <p:cNvPr id="28" name="Овал 27"/>
          <p:cNvSpPr/>
          <p:nvPr/>
        </p:nvSpPr>
        <p:spPr>
          <a:xfrm>
            <a:off x="5279889" y="4521799"/>
            <a:ext cx="567271" cy="567271"/>
          </a:xfrm>
          <a:prstGeom prst="ellipse">
            <a:avLst/>
          </a:prstGeom>
          <a:noFill/>
          <a:ln w="19050">
            <a:solidFill>
              <a:srgbClr val="FB80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271096" y="4614046"/>
            <a:ext cx="588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21 %</a:t>
            </a:r>
            <a:endParaRPr lang="ru-RU" sz="1600" b="1" dirty="0"/>
          </a:p>
        </p:txBody>
      </p:sp>
      <p:sp>
        <p:nvSpPr>
          <p:cNvPr id="31" name="Овал 30"/>
          <p:cNvSpPr/>
          <p:nvPr/>
        </p:nvSpPr>
        <p:spPr>
          <a:xfrm>
            <a:off x="4479355" y="5446973"/>
            <a:ext cx="567271" cy="567271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70562" y="5539220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19 %</a:t>
            </a:r>
            <a:endParaRPr lang="ru-RU" sz="1600" b="1" dirty="0"/>
          </a:p>
        </p:txBody>
      </p:sp>
      <p:sp>
        <p:nvSpPr>
          <p:cNvPr id="34" name="Овал 33"/>
          <p:cNvSpPr/>
          <p:nvPr/>
        </p:nvSpPr>
        <p:spPr>
          <a:xfrm>
            <a:off x="242925" y="4554022"/>
            <a:ext cx="567271" cy="567271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34132" y="4646269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20 %</a:t>
            </a:r>
            <a:endParaRPr lang="ru-RU" sz="1600" b="1" dirty="0"/>
          </a:p>
        </p:txBody>
      </p:sp>
      <p:sp>
        <p:nvSpPr>
          <p:cNvPr id="37" name="Овал 36"/>
          <p:cNvSpPr/>
          <p:nvPr/>
        </p:nvSpPr>
        <p:spPr>
          <a:xfrm>
            <a:off x="382089" y="1830400"/>
            <a:ext cx="567271" cy="56727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73296" y="1922647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17 %</a:t>
            </a:r>
            <a:endParaRPr lang="ru-RU" sz="1600" b="1" dirty="0"/>
          </a:p>
        </p:txBody>
      </p:sp>
      <p:sp>
        <p:nvSpPr>
          <p:cNvPr id="40" name="Овал 39"/>
          <p:cNvSpPr/>
          <p:nvPr/>
        </p:nvSpPr>
        <p:spPr>
          <a:xfrm>
            <a:off x="2627635" y="1049084"/>
            <a:ext cx="567271" cy="567271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618842" y="1141331"/>
            <a:ext cx="588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1 %</a:t>
            </a:r>
            <a:endParaRPr lang="ru-RU" sz="16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1682738" y="2533402"/>
            <a:ext cx="288032" cy="504056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11390" y="2533402"/>
            <a:ext cx="1371348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Овал 2047"/>
          <p:cNvSpPr/>
          <p:nvPr/>
        </p:nvSpPr>
        <p:spPr>
          <a:xfrm>
            <a:off x="242578" y="2499296"/>
            <a:ext cx="90809" cy="951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934453" y="1750518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122898" y="1760461"/>
            <a:ext cx="0" cy="535739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491050" y="2028330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3986994" y="2028331"/>
            <a:ext cx="504056" cy="72109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1898706" y="1686538"/>
            <a:ext cx="90809" cy="951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5634090" y="1976757"/>
            <a:ext cx="90809" cy="951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4832931" y="5269706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11390" y="5269705"/>
            <a:ext cx="1188445" cy="1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1499836" y="4895753"/>
            <a:ext cx="398870" cy="37395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4419042" y="4895753"/>
            <a:ext cx="413889" cy="380294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/>
          <p:cNvSpPr/>
          <p:nvPr/>
        </p:nvSpPr>
        <p:spPr>
          <a:xfrm>
            <a:off x="5975971" y="5228496"/>
            <a:ext cx="90809" cy="95101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265985" y="5222154"/>
            <a:ext cx="90809" cy="951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3728938" y="6133802"/>
            <a:ext cx="1424732" cy="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492651" y="5506218"/>
            <a:ext cx="236287" cy="650677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5120321" y="6061794"/>
            <a:ext cx="90809" cy="951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3" descr="C:\Users\Kate\Desktop\ПВ-23\12.01Схемы\иконки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352" y="1170481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:\Users\Kate\Desktop\ПВ-23\12.01Схемы\иконки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7493" y="976081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 descr="C:\Users\Kate\Desktop\ПВ-23\12.01Схемы\иконки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612" y="4454578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Kate\Desktop\ПВ-23\12.01Схемы\иконки\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035" y="4439736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" descr="C:\Users\Kate\Desktop\ПВ-23\12.01Схемы\иконки\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009" y="1730956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C:\Users\Kate\Desktop\ПВ-23\12.01Схемы\иконки\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3473" y="5369640"/>
            <a:ext cx="391182" cy="7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4991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5738</TotalTime>
  <Words>2704</Words>
  <Application>Microsoft Office PowerPoint</Application>
  <PresentationFormat>Произвольный</PresentationFormat>
  <Paragraphs>591</Paragraphs>
  <Slides>43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Специальное оформление</vt:lpstr>
      <vt:lpstr>Слайд 1</vt:lpstr>
      <vt:lpstr>Участники  мониторинга</vt:lpstr>
      <vt:lpstr>Распределение участников мониторинга по категориям</vt:lpstr>
      <vt:lpstr>Распределение участников мониторинга по федеральным округам Российской Федерации</vt:lpstr>
      <vt:lpstr>Отношение общества к государственной политике по патриотическому воспитанию молодежи на протяжении 2011-2014 годов</vt:lpstr>
      <vt:lpstr>Оценка эффективности государственной политики в сфере патриотического воспитания молодежи</vt:lpstr>
      <vt:lpstr>общеобразовательные организации</vt:lpstr>
      <vt:lpstr>Средняя оценка деятельности общеобразовательных организаций по патриотическому воспитанию по пятибалльной шкале</vt:lpstr>
      <vt:lpstr>Наиболее эффективные формы патриотического воспитания</vt:lpstr>
      <vt:lpstr>Проблемы в сфере патриотического воспитания</vt:lpstr>
      <vt:lpstr>Формы работы с обучающимися по направлению патриотического воспитания</vt:lpstr>
      <vt:lpstr>Формы работы с родителями обучающихся по направлению патриотического воспитания</vt:lpstr>
      <vt:lpstr>Способы использования современных мультимедийных и информационных средств в работе по патриотическому воспитанию</vt:lpstr>
      <vt:lpstr>Приоритетные направления патриотического воспитания</vt:lpstr>
      <vt:lpstr>Повышение квалификации работников общеобразовательных организаций по направлению патриотического воспитания в течение 2010-2014 годов</vt:lpstr>
      <vt:lpstr>профессиональные образовательные организации и образовательные организации высшего образования</vt:lpstr>
      <vt:lpstr>Средняя оценка активности работников и студентов ПОО и ВПО  по пятибалльной шкале</vt:lpstr>
      <vt:lpstr>Приоритетные направления патриотического воспитания</vt:lpstr>
      <vt:lpstr>Наиболее эффективные формы патриотического воспитания</vt:lpstr>
      <vt:lpstr>Формы патриотического воспитания, используемые в работе  со студентами</vt:lpstr>
      <vt:lpstr>Средняя оценка деятельности образовательной организации при проведении работ по патриотическому воспитанию по пятибалльной шкале</vt:lpstr>
      <vt:lpstr>Проблемы в сфере патриотического воспитания</vt:lpstr>
      <vt:lpstr>Прохождение программ повышения квалификации по направлению патриотического воспитания в течение 2010-2014 годов</vt:lpstr>
      <vt:lpstr>центры патриотического воспитания</vt:lpstr>
      <vt:lpstr>Основные формы повышения квалификации специалистов центра</vt:lpstr>
      <vt:lpstr>Оценка деятельности образовательной организации при проведении работ по патриотическому воспитанию по пятибалльной шкале</vt:lpstr>
      <vt:lpstr>Проблемы в сфере патриотического воспитания</vt:lpstr>
      <vt:lpstr>образовательные организации дополнительного образования</vt:lpstr>
      <vt:lpstr>Средняя оценка эффективности взаимодействия организации дополнительного образования с другими организациями по пятибалльной шкале</vt:lpstr>
      <vt:lpstr>Основные формы сотрудничества организации дополнительного образования с образовательными организациями и органами исполнительной власти субъекта Российской Федерации, осуществляющими управление в сфере образования</vt:lpstr>
      <vt:lpstr>Формы подготовки и повышения квалификации специалистов по патриотическому воспитанию в организациях дополнительного образования</vt:lpstr>
      <vt:lpstr>молодежные общественные патриотические организаций</vt:lpstr>
      <vt:lpstr>Приоритетные направления патриотического воспитания </vt:lpstr>
      <vt:lpstr>Наиболее эффективные формы патриотического воспитания</vt:lpstr>
      <vt:lpstr>Средняя оценка деятельности образовательной организации при проведении работ по патриотическому воспитанию по пятибалльной шкале</vt:lpstr>
      <vt:lpstr>Основные формы сотрудничества с образовательными организациями и органами исполнительной власти субъекта Российской Федерации, осуществляющими управление в сфере образования</vt:lpstr>
      <vt:lpstr>Направления работы по патриотическому воспитанию, нуждающиеся в дополнительной поддержке со стороны образовательных организаций и органов исполнительной власти субъекта Российской Федерации, осуществляющих управление в сфере образования</vt:lpstr>
      <vt:lpstr>Слайд 38</vt:lpstr>
      <vt:lpstr>органы исполнительной власти субъектов Российской Федерации</vt:lpstr>
      <vt:lpstr>Действие в субъекте Российской Федерации программы по патриотическому воспитанию и допризывной подготовке молодежи</vt:lpstr>
      <vt:lpstr>Проведение в субъекте Российской Федерации исследования по оценке результатов проведения мероприятий по патриотическому воспитанию в 2014 году </vt:lpstr>
      <vt:lpstr>Оценка эффективности взаимодействия органов исполнительной власти субъекта Российской Федерации, осуществляющего управление в сфере образования, с различными органами государственной власти при проведении работ по патриотическому воспитанию по пятибалльной шкале</vt:lpstr>
      <vt:lpstr>Деятельность органов исполнительной власти</vt:lpstr>
    </vt:vector>
  </TitlesOfParts>
  <Company>####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Апробация модели ГИА-2015</dc:title>
  <dc:creator>Данилова</dc:creator>
  <cp:lastModifiedBy>Lerika</cp:lastModifiedBy>
  <cp:revision>447</cp:revision>
  <dcterms:created xsi:type="dcterms:W3CDTF">2014-07-29T06:42:10Z</dcterms:created>
  <dcterms:modified xsi:type="dcterms:W3CDTF">2015-04-07T06:45:17Z</dcterms:modified>
</cp:coreProperties>
</file>